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58" r:id="rId3"/>
    <p:sldId id="259" r:id="rId4"/>
    <p:sldId id="298" r:id="rId5"/>
    <p:sldId id="297" r:id="rId6"/>
    <p:sldId id="260" r:id="rId7"/>
    <p:sldId id="261" r:id="rId8"/>
    <p:sldId id="262" r:id="rId9"/>
    <p:sldId id="263" r:id="rId10"/>
    <p:sldId id="264" r:id="rId11"/>
    <p:sldId id="265" r:id="rId12"/>
    <p:sldId id="267" r:id="rId13"/>
    <p:sldId id="266" r:id="rId14"/>
    <p:sldId id="268" r:id="rId15"/>
    <p:sldId id="269" r:id="rId16"/>
    <p:sldId id="270" r:id="rId17"/>
    <p:sldId id="271" r:id="rId18"/>
    <p:sldId id="272" r:id="rId19"/>
    <p:sldId id="274" r:id="rId20"/>
    <p:sldId id="273" r:id="rId21"/>
    <p:sldId id="275" r:id="rId22"/>
    <p:sldId id="276" r:id="rId23"/>
    <p:sldId id="277" r:id="rId24"/>
    <p:sldId id="278" r:id="rId25"/>
    <p:sldId id="279" r:id="rId26"/>
    <p:sldId id="280" r:id="rId27"/>
    <p:sldId id="281"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 id="294" r:id="rId41"/>
    <p:sldId id="296" r:id="rId42"/>
    <p:sldId id="2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28" autoAdjust="0"/>
  </p:normalViewPr>
  <p:slideViewPr>
    <p:cSldViewPr snapToGrid="0">
      <p:cViewPr>
        <p:scale>
          <a:sx n="80" d="100"/>
          <a:sy n="80" d="100"/>
        </p:scale>
        <p:origin x="68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7C6534-BF19-4D51-AAD2-740C8E618879}" type="datetimeFigureOut">
              <a:rPr lang="en-IN" smtClean="0"/>
              <a:t>16-09-2019</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77363F-E2BF-4880-8420-0734A88EBB0F}" type="slidenum">
              <a:rPr lang="en-IN" smtClean="0"/>
              <a:t>‹#›</a:t>
            </a:fld>
            <a:endParaRPr lang="en-IN"/>
          </a:p>
        </p:txBody>
      </p:sp>
    </p:spTree>
    <p:extLst>
      <p:ext uri="{BB962C8B-B14F-4D97-AF65-F5344CB8AC3E}">
        <p14:creationId xmlns:p14="http://schemas.microsoft.com/office/powerpoint/2010/main" val="1439949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a:t>
            </a:fld>
            <a:endParaRPr lang="en-IN"/>
          </a:p>
        </p:txBody>
      </p:sp>
    </p:spTree>
    <p:extLst>
      <p:ext uri="{BB962C8B-B14F-4D97-AF65-F5344CB8AC3E}">
        <p14:creationId xmlns:p14="http://schemas.microsoft.com/office/powerpoint/2010/main" val="4228040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11</a:t>
            </a:fld>
            <a:endParaRPr lang="en-IN"/>
          </a:p>
        </p:txBody>
      </p:sp>
    </p:spTree>
    <p:extLst>
      <p:ext uri="{BB962C8B-B14F-4D97-AF65-F5344CB8AC3E}">
        <p14:creationId xmlns:p14="http://schemas.microsoft.com/office/powerpoint/2010/main" val="3873196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12</a:t>
            </a:fld>
            <a:endParaRPr lang="en-IN"/>
          </a:p>
        </p:txBody>
      </p:sp>
    </p:spTree>
    <p:extLst>
      <p:ext uri="{BB962C8B-B14F-4D97-AF65-F5344CB8AC3E}">
        <p14:creationId xmlns:p14="http://schemas.microsoft.com/office/powerpoint/2010/main" val="2354864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13</a:t>
            </a:fld>
            <a:endParaRPr lang="en-IN"/>
          </a:p>
        </p:txBody>
      </p:sp>
    </p:spTree>
    <p:extLst>
      <p:ext uri="{BB962C8B-B14F-4D97-AF65-F5344CB8AC3E}">
        <p14:creationId xmlns:p14="http://schemas.microsoft.com/office/powerpoint/2010/main" val="2752867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14</a:t>
            </a:fld>
            <a:endParaRPr lang="en-IN"/>
          </a:p>
        </p:txBody>
      </p:sp>
    </p:spTree>
    <p:extLst>
      <p:ext uri="{BB962C8B-B14F-4D97-AF65-F5344CB8AC3E}">
        <p14:creationId xmlns:p14="http://schemas.microsoft.com/office/powerpoint/2010/main" val="1045850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15</a:t>
            </a:fld>
            <a:endParaRPr lang="en-IN"/>
          </a:p>
        </p:txBody>
      </p:sp>
    </p:spTree>
    <p:extLst>
      <p:ext uri="{BB962C8B-B14F-4D97-AF65-F5344CB8AC3E}">
        <p14:creationId xmlns:p14="http://schemas.microsoft.com/office/powerpoint/2010/main" val="388158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16</a:t>
            </a:fld>
            <a:endParaRPr lang="en-IN"/>
          </a:p>
        </p:txBody>
      </p:sp>
    </p:spTree>
    <p:extLst>
      <p:ext uri="{BB962C8B-B14F-4D97-AF65-F5344CB8AC3E}">
        <p14:creationId xmlns:p14="http://schemas.microsoft.com/office/powerpoint/2010/main" val="1171584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17</a:t>
            </a:fld>
            <a:endParaRPr lang="en-IN"/>
          </a:p>
        </p:txBody>
      </p:sp>
    </p:spTree>
    <p:extLst>
      <p:ext uri="{BB962C8B-B14F-4D97-AF65-F5344CB8AC3E}">
        <p14:creationId xmlns:p14="http://schemas.microsoft.com/office/powerpoint/2010/main" val="3489851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18</a:t>
            </a:fld>
            <a:endParaRPr lang="en-IN"/>
          </a:p>
        </p:txBody>
      </p:sp>
    </p:spTree>
    <p:extLst>
      <p:ext uri="{BB962C8B-B14F-4D97-AF65-F5344CB8AC3E}">
        <p14:creationId xmlns:p14="http://schemas.microsoft.com/office/powerpoint/2010/main" val="1064337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19</a:t>
            </a:fld>
            <a:endParaRPr lang="en-IN"/>
          </a:p>
        </p:txBody>
      </p:sp>
    </p:spTree>
    <p:extLst>
      <p:ext uri="{BB962C8B-B14F-4D97-AF65-F5344CB8AC3E}">
        <p14:creationId xmlns:p14="http://schemas.microsoft.com/office/powerpoint/2010/main" val="2883962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20</a:t>
            </a:fld>
            <a:endParaRPr lang="en-IN"/>
          </a:p>
        </p:txBody>
      </p:sp>
    </p:spTree>
    <p:extLst>
      <p:ext uri="{BB962C8B-B14F-4D97-AF65-F5344CB8AC3E}">
        <p14:creationId xmlns:p14="http://schemas.microsoft.com/office/powerpoint/2010/main" val="3214601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a:t>
            </a:fld>
            <a:endParaRPr lang="en-IN"/>
          </a:p>
        </p:txBody>
      </p:sp>
    </p:spTree>
    <p:extLst>
      <p:ext uri="{BB962C8B-B14F-4D97-AF65-F5344CB8AC3E}">
        <p14:creationId xmlns:p14="http://schemas.microsoft.com/office/powerpoint/2010/main" val="26001761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21</a:t>
            </a:fld>
            <a:endParaRPr lang="en-IN"/>
          </a:p>
        </p:txBody>
      </p:sp>
    </p:spTree>
    <p:extLst>
      <p:ext uri="{BB962C8B-B14F-4D97-AF65-F5344CB8AC3E}">
        <p14:creationId xmlns:p14="http://schemas.microsoft.com/office/powerpoint/2010/main" val="30199494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22</a:t>
            </a:fld>
            <a:endParaRPr lang="en-IN"/>
          </a:p>
        </p:txBody>
      </p:sp>
    </p:spTree>
    <p:extLst>
      <p:ext uri="{BB962C8B-B14F-4D97-AF65-F5344CB8AC3E}">
        <p14:creationId xmlns:p14="http://schemas.microsoft.com/office/powerpoint/2010/main" val="3641952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23</a:t>
            </a:fld>
            <a:endParaRPr lang="en-IN"/>
          </a:p>
        </p:txBody>
      </p:sp>
    </p:spTree>
    <p:extLst>
      <p:ext uri="{BB962C8B-B14F-4D97-AF65-F5344CB8AC3E}">
        <p14:creationId xmlns:p14="http://schemas.microsoft.com/office/powerpoint/2010/main" val="513655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24</a:t>
            </a:fld>
            <a:endParaRPr lang="en-IN"/>
          </a:p>
        </p:txBody>
      </p:sp>
    </p:spTree>
    <p:extLst>
      <p:ext uri="{BB962C8B-B14F-4D97-AF65-F5344CB8AC3E}">
        <p14:creationId xmlns:p14="http://schemas.microsoft.com/office/powerpoint/2010/main" val="3458581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25</a:t>
            </a:fld>
            <a:endParaRPr lang="en-IN"/>
          </a:p>
        </p:txBody>
      </p:sp>
    </p:spTree>
    <p:extLst>
      <p:ext uri="{BB962C8B-B14F-4D97-AF65-F5344CB8AC3E}">
        <p14:creationId xmlns:p14="http://schemas.microsoft.com/office/powerpoint/2010/main" val="2387168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26</a:t>
            </a:fld>
            <a:endParaRPr lang="en-IN"/>
          </a:p>
        </p:txBody>
      </p:sp>
    </p:spTree>
    <p:extLst>
      <p:ext uri="{BB962C8B-B14F-4D97-AF65-F5344CB8AC3E}">
        <p14:creationId xmlns:p14="http://schemas.microsoft.com/office/powerpoint/2010/main" val="4258400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27</a:t>
            </a:fld>
            <a:endParaRPr lang="en-IN"/>
          </a:p>
        </p:txBody>
      </p:sp>
    </p:spTree>
    <p:extLst>
      <p:ext uri="{BB962C8B-B14F-4D97-AF65-F5344CB8AC3E}">
        <p14:creationId xmlns:p14="http://schemas.microsoft.com/office/powerpoint/2010/main" val="38540694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28</a:t>
            </a:fld>
            <a:endParaRPr lang="en-IN"/>
          </a:p>
        </p:txBody>
      </p:sp>
    </p:spTree>
    <p:extLst>
      <p:ext uri="{BB962C8B-B14F-4D97-AF65-F5344CB8AC3E}">
        <p14:creationId xmlns:p14="http://schemas.microsoft.com/office/powerpoint/2010/main" val="26034210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29</a:t>
            </a:fld>
            <a:endParaRPr lang="en-IN"/>
          </a:p>
        </p:txBody>
      </p:sp>
    </p:spTree>
    <p:extLst>
      <p:ext uri="{BB962C8B-B14F-4D97-AF65-F5344CB8AC3E}">
        <p14:creationId xmlns:p14="http://schemas.microsoft.com/office/powerpoint/2010/main" val="16813592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30</a:t>
            </a:fld>
            <a:endParaRPr lang="en-IN"/>
          </a:p>
        </p:txBody>
      </p:sp>
    </p:spTree>
    <p:extLst>
      <p:ext uri="{BB962C8B-B14F-4D97-AF65-F5344CB8AC3E}">
        <p14:creationId xmlns:p14="http://schemas.microsoft.com/office/powerpoint/2010/main" val="2997685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4</a:t>
            </a:fld>
            <a:endParaRPr lang="en-IN"/>
          </a:p>
        </p:txBody>
      </p:sp>
    </p:spTree>
    <p:extLst>
      <p:ext uri="{BB962C8B-B14F-4D97-AF65-F5344CB8AC3E}">
        <p14:creationId xmlns:p14="http://schemas.microsoft.com/office/powerpoint/2010/main" val="19453913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31</a:t>
            </a:fld>
            <a:endParaRPr lang="en-IN"/>
          </a:p>
        </p:txBody>
      </p:sp>
    </p:spTree>
    <p:extLst>
      <p:ext uri="{BB962C8B-B14F-4D97-AF65-F5344CB8AC3E}">
        <p14:creationId xmlns:p14="http://schemas.microsoft.com/office/powerpoint/2010/main" val="2190656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32</a:t>
            </a:fld>
            <a:endParaRPr lang="en-IN"/>
          </a:p>
        </p:txBody>
      </p:sp>
    </p:spTree>
    <p:extLst>
      <p:ext uri="{BB962C8B-B14F-4D97-AF65-F5344CB8AC3E}">
        <p14:creationId xmlns:p14="http://schemas.microsoft.com/office/powerpoint/2010/main" val="3298306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33</a:t>
            </a:fld>
            <a:endParaRPr lang="en-IN"/>
          </a:p>
        </p:txBody>
      </p:sp>
    </p:spTree>
    <p:extLst>
      <p:ext uri="{BB962C8B-B14F-4D97-AF65-F5344CB8AC3E}">
        <p14:creationId xmlns:p14="http://schemas.microsoft.com/office/powerpoint/2010/main" val="147232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34</a:t>
            </a:fld>
            <a:endParaRPr lang="en-IN"/>
          </a:p>
        </p:txBody>
      </p:sp>
    </p:spTree>
    <p:extLst>
      <p:ext uri="{BB962C8B-B14F-4D97-AF65-F5344CB8AC3E}">
        <p14:creationId xmlns:p14="http://schemas.microsoft.com/office/powerpoint/2010/main" val="1846236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35</a:t>
            </a:fld>
            <a:endParaRPr lang="en-IN"/>
          </a:p>
        </p:txBody>
      </p:sp>
    </p:spTree>
    <p:extLst>
      <p:ext uri="{BB962C8B-B14F-4D97-AF65-F5344CB8AC3E}">
        <p14:creationId xmlns:p14="http://schemas.microsoft.com/office/powerpoint/2010/main" val="34515780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36</a:t>
            </a:fld>
            <a:endParaRPr lang="en-IN"/>
          </a:p>
        </p:txBody>
      </p:sp>
    </p:spTree>
    <p:extLst>
      <p:ext uri="{BB962C8B-B14F-4D97-AF65-F5344CB8AC3E}">
        <p14:creationId xmlns:p14="http://schemas.microsoft.com/office/powerpoint/2010/main" val="30565435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37</a:t>
            </a:fld>
            <a:endParaRPr lang="en-IN"/>
          </a:p>
        </p:txBody>
      </p:sp>
    </p:spTree>
    <p:extLst>
      <p:ext uri="{BB962C8B-B14F-4D97-AF65-F5344CB8AC3E}">
        <p14:creationId xmlns:p14="http://schemas.microsoft.com/office/powerpoint/2010/main" val="38798831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38</a:t>
            </a:fld>
            <a:endParaRPr lang="en-IN"/>
          </a:p>
        </p:txBody>
      </p:sp>
    </p:spTree>
    <p:extLst>
      <p:ext uri="{BB962C8B-B14F-4D97-AF65-F5344CB8AC3E}">
        <p14:creationId xmlns:p14="http://schemas.microsoft.com/office/powerpoint/2010/main" val="1512964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39</a:t>
            </a:fld>
            <a:endParaRPr lang="en-IN"/>
          </a:p>
        </p:txBody>
      </p:sp>
    </p:spTree>
    <p:extLst>
      <p:ext uri="{BB962C8B-B14F-4D97-AF65-F5344CB8AC3E}">
        <p14:creationId xmlns:p14="http://schemas.microsoft.com/office/powerpoint/2010/main" val="7267029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40</a:t>
            </a:fld>
            <a:endParaRPr lang="en-IN"/>
          </a:p>
        </p:txBody>
      </p:sp>
    </p:spTree>
    <p:extLst>
      <p:ext uri="{BB962C8B-B14F-4D97-AF65-F5344CB8AC3E}">
        <p14:creationId xmlns:p14="http://schemas.microsoft.com/office/powerpoint/2010/main" val="1228951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5</a:t>
            </a:fld>
            <a:endParaRPr lang="en-IN"/>
          </a:p>
        </p:txBody>
      </p:sp>
    </p:spTree>
    <p:extLst>
      <p:ext uri="{BB962C8B-B14F-4D97-AF65-F5344CB8AC3E}">
        <p14:creationId xmlns:p14="http://schemas.microsoft.com/office/powerpoint/2010/main" val="15942078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41</a:t>
            </a:fld>
            <a:endParaRPr lang="en-IN"/>
          </a:p>
        </p:txBody>
      </p:sp>
    </p:spTree>
    <p:extLst>
      <p:ext uri="{BB962C8B-B14F-4D97-AF65-F5344CB8AC3E}">
        <p14:creationId xmlns:p14="http://schemas.microsoft.com/office/powerpoint/2010/main" val="726271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6</a:t>
            </a:fld>
            <a:endParaRPr lang="en-IN"/>
          </a:p>
        </p:txBody>
      </p:sp>
    </p:spTree>
    <p:extLst>
      <p:ext uri="{BB962C8B-B14F-4D97-AF65-F5344CB8AC3E}">
        <p14:creationId xmlns:p14="http://schemas.microsoft.com/office/powerpoint/2010/main" val="173245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7</a:t>
            </a:fld>
            <a:endParaRPr lang="en-IN"/>
          </a:p>
        </p:txBody>
      </p:sp>
    </p:spTree>
    <p:extLst>
      <p:ext uri="{BB962C8B-B14F-4D97-AF65-F5344CB8AC3E}">
        <p14:creationId xmlns:p14="http://schemas.microsoft.com/office/powerpoint/2010/main" val="4218515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8</a:t>
            </a:fld>
            <a:endParaRPr lang="en-IN"/>
          </a:p>
        </p:txBody>
      </p:sp>
    </p:spTree>
    <p:extLst>
      <p:ext uri="{BB962C8B-B14F-4D97-AF65-F5344CB8AC3E}">
        <p14:creationId xmlns:p14="http://schemas.microsoft.com/office/powerpoint/2010/main" val="2593475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9</a:t>
            </a:fld>
            <a:endParaRPr lang="en-IN"/>
          </a:p>
        </p:txBody>
      </p:sp>
    </p:spTree>
    <p:extLst>
      <p:ext uri="{BB962C8B-B14F-4D97-AF65-F5344CB8AC3E}">
        <p14:creationId xmlns:p14="http://schemas.microsoft.com/office/powerpoint/2010/main" val="3488494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mtClean="0"/>
              <a:t> </a:t>
            </a:r>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10</a:t>
            </a:fld>
            <a:endParaRPr lang="en-IN"/>
          </a:p>
        </p:txBody>
      </p:sp>
    </p:spTree>
    <p:extLst>
      <p:ext uri="{BB962C8B-B14F-4D97-AF65-F5344CB8AC3E}">
        <p14:creationId xmlns:p14="http://schemas.microsoft.com/office/powerpoint/2010/main" val="177847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dirty="0"/>
          </a:p>
        </p:txBody>
      </p:sp>
      <p:sp>
        <p:nvSpPr>
          <p:cNvPr id="5" name="Footer Placeholder 4"/>
          <p:cNvSpPr>
            <a:spLocks noGrp="1"/>
          </p:cNvSpPr>
          <p:nvPr>
            <p:ph type="ftr" sz="quarter" idx="11"/>
          </p:nvPr>
        </p:nvSpPr>
        <p:spPr>
          <a:xfrm>
            <a:off x="667883" y="6172200"/>
            <a:ext cx="7543800" cy="365125"/>
          </a:xfrm>
        </p:spPr>
        <p:txBody>
          <a:bodyPr/>
          <a:lstStyle>
            <a:lvl1pPr>
              <a:defRPr/>
            </a:lvl1pPr>
          </a:lstStyle>
          <a:p>
            <a:r>
              <a:rPr lang="en-IN" dirty="0" smtClean="0"/>
              <a:t>DAY  1 SESSION 1</a:t>
            </a:r>
            <a:endParaRPr lang="en-IN" dirty="0"/>
          </a:p>
        </p:txBody>
      </p:sp>
      <p:sp>
        <p:nvSpPr>
          <p:cNvPr id="6" name="Slide Number Placeholder 5"/>
          <p:cNvSpPr>
            <a:spLocks noGrp="1"/>
          </p:cNvSpPr>
          <p:nvPr>
            <p:ph type="sldNum" sz="quarter" idx="12"/>
          </p:nvPr>
        </p:nvSpPr>
        <p:spPr>
          <a:xfrm>
            <a:off x="10362367" y="5334001"/>
            <a:ext cx="1142245" cy="669925"/>
          </a:xfrm>
        </p:spPr>
        <p:txBody>
          <a:bodyPr/>
          <a:lstStyle/>
          <a:p>
            <a:fld id="{84C2FE13-9BE0-4AF2-8727-66F9912343CE}" type="slidenum">
              <a:rPr lang="en-IN" smtClean="0"/>
              <a:t>‹#›</a:t>
            </a:fld>
            <a:endParaRPr lang="en-IN"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7610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49749796-E869-494C-8D99-661AB569CC5A}" type="datetimeFigureOut">
              <a:rPr lang="en-IN" smtClean="0"/>
              <a:t>16-09-2019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381931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1973605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09853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722633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75584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2052984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326148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131082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2" y="0"/>
            <a:ext cx="8534400" cy="1507067"/>
          </a:xfrm>
        </p:spPr>
        <p:txBody>
          <a:bodyPr/>
          <a:lstStyle>
            <a:lvl1pPr>
              <a:defRPr b="1" u="sng"/>
            </a:lvl1pPr>
          </a:lstStyle>
          <a:p>
            <a:r>
              <a:rPr lang="en-US" dirty="0" smtClean="0"/>
              <a:t>Click to edit Master title style</a:t>
            </a:r>
            <a:endParaRPr lang="en-US" dirty="0"/>
          </a:p>
        </p:txBody>
      </p:sp>
      <p:sp>
        <p:nvSpPr>
          <p:cNvPr id="3" name="Content Placeholder 2"/>
          <p:cNvSpPr>
            <a:spLocks noGrp="1"/>
          </p:cNvSpPr>
          <p:nvPr>
            <p:ph idx="1"/>
          </p:nvPr>
        </p:nvSpPr>
        <p:spPr>
          <a:xfrm>
            <a:off x="684212" y="1507067"/>
            <a:ext cx="8534400" cy="3615267"/>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2530747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16-09-2019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56622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49749796-E869-494C-8D99-661AB569CC5A}" type="datetimeFigureOut">
              <a:rPr lang="en-IN" smtClean="0"/>
              <a:t>16-09-2019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1442291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749796-E869-494C-8D99-661AB569CC5A}" type="datetimeFigureOut">
              <a:rPr lang="en-IN" smtClean="0"/>
              <a:t>16-09-2019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18554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9749796-E869-494C-8D99-661AB569CC5A}" type="datetimeFigureOut">
              <a:rPr lang="en-IN" smtClean="0"/>
              <a:t>16-09-2019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2430710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749796-E869-494C-8D99-661AB569CC5A}" type="datetimeFigureOut">
              <a:rPr lang="en-IN" smtClean="0"/>
              <a:t>16-09-2019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4230196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49796-E869-494C-8D99-661AB569CC5A}" type="datetimeFigureOut">
              <a:rPr lang="en-IN" smtClean="0"/>
              <a:t>16-09-2019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1772168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49796-E869-494C-8D99-661AB569CC5A}" type="datetimeFigureOut">
              <a:rPr lang="en-IN" smtClean="0"/>
              <a:t>16-09-2019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4C2FE13-9BE0-4AF2-8727-66F9912343CE}" type="slidenum">
              <a:rPr lang="en-IN" smtClean="0"/>
              <a:t>‹#›</a:t>
            </a:fld>
            <a:endParaRPr lang="en-IN"/>
          </a:p>
        </p:txBody>
      </p:sp>
    </p:spTree>
    <p:extLst>
      <p:ext uri="{BB962C8B-B14F-4D97-AF65-F5344CB8AC3E}">
        <p14:creationId xmlns:p14="http://schemas.microsoft.com/office/powerpoint/2010/main" val="3734372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9749796-E869-494C-8D99-661AB569CC5A}" type="datetimeFigureOut">
              <a:rPr lang="en-IN" smtClean="0"/>
              <a:t>16-09-2019</a:t>
            </a:fld>
            <a:endParaRPr lang="en-IN"/>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IN"/>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4C2FE13-9BE0-4AF2-8727-66F9912343CE}" type="slidenum">
              <a:rPr lang="en-IN" smtClean="0"/>
              <a:t>‹#›</a:t>
            </a:fld>
            <a:endParaRPr lang="en-IN"/>
          </a:p>
        </p:txBody>
      </p:sp>
    </p:spTree>
    <p:extLst>
      <p:ext uri="{BB962C8B-B14F-4D97-AF65-F5344CB8AC3E}">
        <p14:creationId xmlns:p14="http://schemas.microsoft.com/office/powerpoint/2010/main" val="10237782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FUNDAMENTALS OF AIRPORT MANAGEMENT</a:t>
            </a:r>
            <a:endParaRPr lang="en-IN" dirty="0"/>
          </a:p>
        </p:txBody>
      </p:sp>
      <p:sp>
        <p:nvSpPr>
          <p:cNvPr id="3" name="Subtitle 2"/>
          <p:cNvSpPr>
            <a:spLocks noGrp="1"/>
          </p:cNvSpPr>
          <p:nvPr>
            <p:ph type="subTitle" idx="1"/>
          </p:nvPr>
        </p:nvSpPr>
        <p:spPr/>
        <p:txBody>
          <a:bodyPr/>
          <a:lstStyle/>
          <a:p>
            <a:endParaRPr lang="en-IN" b="1" dirty="0" smtClean="0">
              <a:solidFill>
                <a:schemeClr val="tx1"/>
              </a:solidFill>
            </a:endParaRPr>
          </a:p>
          <a:p>
            <a:endParaRPr lang="en-IN" b="1" dirty="0">
              <a:solidFill>
                <a:schemeClr val="tx1"/>
              </a:solidFill>
            </a:endParaRPr>
          </a:p>
          <a:p>
            <a:r>
              <a:rPr lang="en-IN" b="1" dirty="0" smtClean="0">
                <a:solidFill>
                  <a:schemeClr val="tx1"/>
                </a:solidFill>
              </a:rPr>
              <a:t>WING COMMANDER K VENUGOPAL (RETD)</a:t>
            </a:r>
            <a:endParaRPr lang="en-IN" b="1" dirty="0">
              <a:solidFill>
                <a:schemeClr val="tx1"/>
              </a:solidFill>
            </a:endParaRPr>
          </a:p>
        </p:txBody>
      </p:sp>
      <p:sp>
        <p:nvSpPr>
          <p:cNvPr id="4" name="TextBox 3"/>
          <p:cNvSpPr txBox="1"/>
          <p:nvPr/>
        </p:nvSpPr>
        <p:spPr>
          <a:xfrm>
            <a:off x="2118360" y="822960"/>
            <a:ext cx="4419600" cy="523220"/>
          </a:xfrm>
          <a:prstGeom prst="rect">
            <a:avLst/>
          </a:prstGeom>
          <a:noFill/>
        </p:spPr>
        <p:txBody>
          <a:bodyPr wrap="square" rtlCol="0">
            <a:spAutoFit/>
          </a:bodyPr>
          <a:lstStyle/>
          <a:p>
            <a:r>
              <a:rPr lang="en-IN" sz="2800" b="1" dirty="0" smtClean="0"/>
              <a:t>MODULE –I DAY 1</a:t>
            </a:r>
            <a:endParaRPr lang="en-IN" sz="2800" b="1" dirty="0"/>
          </a:p>
        </p:txBody>
      </p:sp>
    </p:spTree>
    <p:extLst>
      <p:ext uri="{BB962C8B-B14F-4D97-AF65-F5344CB8AC3E}">
        <p14:creationId xmlns:p14="http://schemas.microsoft.com/office/powerpoint/2010/main" val="279071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CHALLENGES</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dirty="0" smtClean="0"/>
              <a:t>DEMAND INCRESED STEADILY</a:t>
            </a:r>
          </a:p>
          <a:p>
            <a:r>
              <a:rPr lang="en-IN" dirty="0" smtClean="0"/>
              <a:t>PASSENGER GROWTH </a:t>
            </a:r>
          </a:p>
          <a:p>
            <a:r>
              <a:rPr lang="en-IN" dirty="0" smtClean="0"/>
              <a:t>FREIGHT GROWTH</a:t>
            </a:r>
          </a:p>
          <a:p>
            <a:r>
              <a:rPr lang="en-IN" dirty="0" smtClean="0"/>
              <a:t>GROWTH DRIVEN BY</a:t>
            </a:r>
          </a:p>
          <a:p>
            <a:pPr lvl="1"/>
            <a:r>
              <a:rPr lang="en-US" dirty="0" smtClean="0"/>
              <a:t>RISING GDP, DISPOSABLE INCOME, AND LIVING STANDARDS  </a:t>
            </a:r>
          </a:p>
          <a:p>
            <a:pPr lvl="1"/>
            <a:r>
              <a:rPr lang="en-US" dirty="0" smtClean="0"/>
              <a:t>REDUCED AIR TRAVEL COSTS</a:t>
            </a:r>
            <a:endParaRPr lang="en-IN" dirty="0" smtClean="0"/>
          </a:p>
          <a:p>
            <a:pPr lvl="1"/>
            <a:r>
              <a:rPr lang="en-US" dirty="0" smtClean="0"/>
              <a:t>GLOBALIZATION</a:t>
            </a:r>
            <a:endParaRPr lang="en-IN" dirty="0" smtClean="0"/>
          </a:p>
          <a:p>
            <a:pPr lvl="1"/>
            <a:r>
              <a:rPr lang="en-US" dirty="0" smtClean="0"/>
              <a:t>DEREGULATION AND OPEN AIR POLICY.</a:t>
            </a:r>
            <a:endParaRPr lang="en-IN" dirty="0" smtClean="0"/>
          </a:p>
          <a:p>
            <a:pPr lvl="2" algn="just"/>
            <a:endParaRPr lang="en-IN" dirty="0" smtClean="0"/>
          </a:p>
        </p:txBody>
      </p:sp>
    </p:spTree>
    <p:extLst>
      <p:ext uri="{BB962C8B-B14F-4D97-AF65-F5344CB8AC3E}">
        <p14:creationId xmlns:p14="http://schemas.microsoft.com/office/powerpoint/2010/main" val="1222999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COMPACTING </a:t>
            </a:r>
            <a:r>
              <a:rPr lang="en-IN" dirty="0" err="1" smtClean="0"/>
              <a:t>STRAtegies</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dirty="0" smtClean="0"/>
              <a:t>TRENDS AND DEVELOPMENTS IN AIRPORT DESIGN</a:t>
            </a:r>
          </a:p>
          <a:p>
            <a:r>
              <a:rPr lang="en-IN" dirty="0" smtClean="0"/>
              <a:t>FINANCIAL PLANNING</a:t>
            </a:r>
          </a:p>
          <a:p>
            <a:pPr lvl="1"/>
            <a:r>
              <a:rPr lang="en-IN" dirty="0" smtClean="0"/>
              <a:t>COST EFFECTIVE</a:t>
            </a:r>
          </a:p>
          <a:p>
            <a:pPr lvl="1"/>
            <a:r>
              <a:rPr lang="en-IN" dirty="0" smtClean="0"/>
              <a:t>FLEXIBLE</a:t>
            </a:r>
          </a:p>
          <a:p>
            <a:pPr lvl="1"/>
            <a:r>
              <a:rPr lang="en-IN" dirty="0" smtClean="0"/>
              <a:t>SECURITY AND SCREENING</a:t>
            </a:r>
          </a:p>
          <a:p>
            <a:pPr lvl="1"/>
            <a:r>
              <a:rPr lang="en-IN" dirty="0" smtClean="0"/>
              <a:t>SHA</a:t>
            </a:r>
          </a:p>
          <a:p>
            <a:pPr lvl="1"/>
            <a:r>
              <a:rPr lang="en-IN" dirty="0" smtClean="0"/>
              <a:t>CONCESSIONARIES</a:t>
            </a:r>
          </a:p>
          <a:p>
            <a:pPr lvl="1"/>
            <a:r>
              <a:rPr lang="en-IN" dirty="0" smtClean="0"/>
              <a:t>SPECIAL FACILITES – AIRSIDE AND LANDSIDE</a:t>
            </a:r>
          </a:p>
          <a:p>
            <a:pPr lvl="1"/>
            <a:r>
              <a:rPr lang="en-IN" dirty="0" smtClean="0"/>
              <a:t>IMPORTANT TERMINOLOGIES</a:t>
            </a:r>
          </a:p>
          <a:p>
            <a:pPr lvl="2" algn="just"/>
            <a:endParaRPr lang="en-IN" dirty="0" smtClean="0"/>
          </a:p>
        </p:txBody>
      </p:sp>
    </p:spTree>
    <p:extLst>
      <p:ext uri="{BB962C8B-B14F-4D97-AF65-F5344CB8AC3E}">
        <p14:creationId xmlns:p14="http://schemas.microsoft.com/office/powerpoint/2010/main" val="3601546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GOVERNANCE</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marL="0" indent="0">
              <a:buNone/>
            </a:pPr>
            <a:r>
              <a:rPr lang="en-IN" dirty="0" smtClean="0"/>
              <a:t>OWNERSHIP AND CONTROL DECIDED AT NATIONAL LEVEL BASED ON FOLLOWING FACTORS</a:t>
            </a:r>
          </a:p>
          <a:p>
            <a:pPr lvl="0"/>
            <a:r>
              <a:rPr lang="en-US" sz="1800" dirty="0" smtClean="0"/>
              <a:t>THE LEGAL, INSTITUTIONAL AND GOVERNANCE FRAMEWORKS OF THE GOVERNMENT AND SYSTEM OF ADMINISTRATION IN THE STATE</a:t>
            </a:r>
            <a:endParaRPr lang="en-IN" sz="1800" dirty="0" smtClean="0"/>
          </a:p>
          <a:p>
            <a:pPr lvl="0"/>
            <a:r>
              <a:rPr lang="en-US" sz="1800" dirty="0" smtClean="0"/>
              <a:t>THE COST AND SOURCE OF FUNDS REQUIRED TO MEET INFRASTRUCTURE NEEDS AND TO SECURE THE CONTINUITY OF OPERATION TAKING INTO ACCOUNT TRAFFIC FORECASTS AND RISKS (FOR EXAMPLE, CONTINGENCY PLANNING TO DEAL WITH THE POTENTIAL IMPACT OF REDUCTIONS IN REVENUE THAT COULD OCCUR DUE TO DECREASES IN AIR TRAFFIC)</a:t>
            </a:r>
            <a:endParaRPr lang="en-IN" sz="1800" dirty="0" smtClean="0"/>
          </a:p>
          <a:p>
            <a:pPr lvl="0"/>
            <a:r>
              <a:rPr lang="en-US" sz="1800" dirty="0" smtClean="0"/>
              <a:t>MARKET CONDITIONS INCLUDING DEGREES OF COMPETITION AMONG AIRPORTS AND USERS</a:t>
            </a:r>
            <a:endParaRPr lang="en-IN" sz="1800" dirty="0" smtClean="0"/>
          </a:p>
          <a:p>
            <a:pPr lvl="0"/>
            <a:r>
              <a:rPr lang="en-US" sz="1800" dirty="0" smtClean="0"/>
              <a:t>THE REQUIREMENTS OF THE AVIATION INDUSTRY</a:t>
            </a:r>
            <a:endParaRPr lang="en-IN" sz="1800" dirty="0" smtClean="0"/>
          </a:p>
          <a:p>
            <a:pPr lvl="0"/>
            <a:r>
              <a:rPr lang="en-US" sz="1800" dirty="0" smtClean="0"/>
              <a:t>THE CONTRIBUTION OF CIVIL AVIATION TO THE STATE’S ECONOMIC AND SOCIAL OBJECTIVES AND THE EXTENT TO WHICH CIVIL AVIATION HAS BEEN DEVELOPED TO MEET THOSE NEEDS</a:t>
            </a:r>
            <a:endParaRPr lang="en-IN" sz="1800" dirty="0" smtClean="0"/>
          </a:p>
          <a:p>
            <a:pPr marL="914400" lvl="2" indent="0" algn="just">
              <a:buNone/>
            </a:pPr>
            <a:endParaRPr lang="en-IN" dirty="0" smtClean="0"/>
          </a:p>
        </p:txBody>
      </p:sp>
    </p:spTree>
    <p:extLst>
      <p:ext uri="{BB962C8B-B14F-4D97-AF65-F5344CB8AC3E}">
        <p14:creationId xmlns:p14="http://schemas.microsoft.com/office/powerpoint/2010/main" val="2290479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GOVERNANCE</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marL="0" indent="0">
              <a:buNone/>
            </a:pPr>
            <a:r>
              <a:rPr lang="en-US" dirty="0" smtClean="0"/>
              <a:t>THE PROCESS OF TRANSITION FROM ONE FORMAT TO ANOTHER WILL ALSO DEPEND ON THE CIRCUMSTANCES AND PRACTICES OF EACH STATE BUT, IN GENERAL, THE TRANSITIONAL ISSUES THAT MAY ARISE INCLUDE: </a:t>
            </a:r>
            <a:endParaRPr lang="en-IN" dirty="0" smtClean="0"/>
          </a:p>
          <a:p>
            <a:pPr lvl="0"/>
            <a:r>
              <a:rPr lang="en-US" sz="1800" dirty="0" smtClean="0"/>
              <a:t>IDENTIFICATION, VALUATION AND TRANSFER OF ASSETS; </a:t>
            </a:r>
            <a:endParaRPr lang="en-IN" sz="1800" dirty="0" smtClean="0"/>
          </a:p>
          <a:p>
            <a:pPr lvl="0"/>
            <a:r>
              <a:rPr lang="en-US" sz="1800" dirty="0" smtClean="0"/>
              <a:t>DETERMINATION OF THE INITIAL FINANCIAL STRUCTURE, STAFFING AND CONDITIONS OF EMPLOYMENT INCLUDING PENSION ARRANGEMENTS AND MAINTENANCE OF GOOD LABOUR RELATIONS DURING THE TRANSITION PERIOD; </a:t>
            </a:r>
            <a:endParaRPr lang="en-IN" sz="1800" dirty="0" smtClean="0"/>
          </a:p>
          <a:p>
            <a:pPr lvl="0"/>
            <a:r>
              <a:rPr lang="en-US" sz="1800" dirty="0" smtClean="0"/>
              <a:t>ESTABLISHMENT OF GOOD CORPORATE GOVERNANCE; </a:t>
            </a:r>
            <a:endParaRPr lang="en-IN" sz="1800" dirty="0" smtClean="0"/>
          </a:p>
          <a:p>
            <a:pPr lvl="0"/>
            <a:r>
              <a:rPr lang="en-US" sz="1800" dirty="0" smtClean="0"/>
              <a:t>ESTABLISHMENT OF FORMAL RELATIONSHIPS BETWEEN THE AIRPORT(S) AND THE GOVERNMENT, INCLUDING THE MILITARY; </a:t>
            </a:r>
            <a:endParaRPr lang="en-IN" sz="1800" dirty="0" smtClean="0"/>
          </a:p>
          <a:p>
            <a:pPr lvl="0"/>
            <a:r>
              <a:rPr lang="en-US" sz="1800" dirty="0" smtClean="0"/>
              <a:t>ESTABLISHMENT OF FORMAL RELATIONSHIPS BETWEEN THE AIRPORT(S) AND THE AVIATION SAFETY AND SECURITY ORGANIZATION(S); </a:t>
            </a:r>
            <a:endParaRPr lang="en-IN" sz="1800" dirty="0" smtClean="0"/>
          </a:p>
          <a:p>
            <a:pPr lvl="0"/>
            <a:r>
              <a:rPr lang="en-US" sz="1800" dirty="0" smtClean="0"/>
              <a:t>ESTABLISHMENT OF AN ECONOMIC OVERSIGHT FRAMEWORK; AND </a:t>
            </a:r>
            <a:endParaRPr lang="en-IN" sz="1800" dirty="0" smtClean="0"/>
          </a:p>
          <a:p>
            <a:r>
              <a:rPr lang="en-US" sz="1800" dirty="0" smtClean="0"/>
              <a:t>ESTABLISHMENT OF APPROPRIATE PERFORMANCE MANAGEMENT SYSTEMS AND A CONSULTATION MECHANISM WITH USERS AND OTHER INTERESTED PARTIES</a:t>
            </a:r>
            <a:endParaRPr lang="en-IN" sz="1800" dirty="0" smtClean="0"/>
          </a:p>
          <a:p>
            <a:pPr lvl="2" algn="just"/>
            <a:endParaRPr lang="en-IN" dirty="0" smtClean="0"/>
          </a:p>
        </p:txBody>
      </p:sp>
    </p:spTree>
    <p:extLst>
      <p:ext uri="{BB962C8B-B14F-4D97-AF65-F5344CB8AC3E}">
        <p14:creationId xmlns:p14="http://schemas.microsoft.com/office/powerpoint/2010/main" val="1292449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GOVERNANCE</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lvl="0"/>
            <a:r>
              <a:rPr lang="en-US" sz="1800" dirty="0" smtClean="0"/>
              <a:t>REGARDLESS OF THE ORGANIZATIONAL FORMAT, ACCORDING TO ICAO’S POLICIES ON CHARGES IN DOC 9082, STATE IS ULTIMATELY RESPONSIBLE FOR SAFETY, SECURITY AND, IN VIEW OF THE POTENTIAL ABUSE OF DOMINANT POSITION BY AIRPORTS, ECONOMIC OVERSIGHT OF THEIR OPERATIONS (DOC 9082, SECTION I, PARAGRAPH 6). </a:t>
            </a:r>
          </a:p>
          <a:p>
            <a:pPr lvl="0"/>
            <a:r>
              <a:rPr lang="en-US" sz="1800" dirty="0" smtClean="0"/>
              <a:t>WHENEVER AN AUTONOMOUS ENTITY IS ESTABLISHED, WHETHER GOVERNMENT OR PRIVATE, STATE SHOULD ENSURE THAT ALL RELEVANT OBLIGATIONS OF THE STATE SPECIFIED IN THE CHICAGO CONVENTION, ITS ANNEXES AND IN AIR SERVICES AGREEMENTS ARE COMPLIED WITH AND THAT ICAO’S POLICIES AND PRACTICES ARE OBSERVED (DOC 9082, SECTION I, PARAGRAPH 7)</a:t>
            </a:r>
          </a:p>
          <a:p>
            <a:pPr lvl="0"/>
            <a:r>
              <a:rPr lang="en-US" sz="1800" dirty="0" smtClean="0"/>
              <a:t>WITH REGARDS TO THEIR RESPONSIBILITY FOR SAFETY, STATES SHOULD ENSURE THAT AIRPORTS UNDERGOING CHANGES OF OWNERSHIP AND CONTROL STRUCTURES ARE SUBJECT TO A CERTIFICATION PROCEDURE IN ACCORDANCE WITH THE STANDARDS AND RECOMMENDED PRACTICES IN ICAO ANNEX 14 – AERODROMES, VOLUME I – AERODROME DESIGN AND OPERATIONS, TO THE CHICAGO CONVENTION AS WELL AS OTHER RELEVANT ICAO SPECIFICATIONS, AND AS OUTLINED IN THE MANUAL OF CERTIFICATION OF AERODROMES (DOC 9774)</a:t>
            </a:r>
            <a:endParaRPr lang="en-IN" dirty="0" smtClean="0"/>
          </a:p>
        </p:txBody>
      </p:sp>
    </p:spTree>
    <p:extLst>
      <p:ext uri="{BB962C8B-B14F-4D97-AF65-F5344CB8AC3E}">
        <p14:creationId xmlns:p14="http://schemas.microsoft.com/office/powerpoint/2010/main" val="2462547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GOVERNMENT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lvl="0"/>
            <a:r>
              <a:rPr lang="en-US" dirty="0" smtClean="0"/>
              <a:t>GOVERNMENT DEPARTMENT</a:t>
            </a:r>
          </a:p>
          <a:p>
            <a:pPr lvl="1"/>
            <a:r>
              <a:rPr lang="en-US" dirty="0" smtClean="0"/>
              <a:t>HEAD REPORTS TO THE GOVT DIRECTLY</a:t>
            </a:r>
          </a:p>
          <a:p>
            <a:pPr lvl="1"/>
            <a:r>
              <a:rPr lang="en-US" dirty="0" smtClean="0"/>
              <a:t>FUNDED BY GOVT , USER CHARGES RETAINED </a:t>
            </a:r>
          </a:p>
          <a:p>
            <a:pPr lvl="1"/>
            <a:r>
              <a:rPr lang="en-US" dirty="0" smtClean="0"/>
              <a:t>NOT SUBJECT TO TAXES</a:t>
            </a:r>
          </a:p>
          <a:p>
            <a:pPr lvl="1"/>
            <a:r>
              <a:rPr lang="en-US" dirty="0" smtClean="0"/>
              <a:t>CLEAR SEPARATION OF REGULATORY AND OPERATIONAL FUNCTIONS REQUIRED</a:t>
            </a:r>
          </a:p>
          <a:p>
            <a:pPr lvl="1"/>
            <a:r>
              <a:rPr lang="en-US" dirty="0" smtClean="0"/>
              <a:t>GREATER AUTONOMY FOR THE HEASD</a:t>
            </a:r>
            <a:endParaRPr lang="en-IN" dirty="0" smtClean="0"/>
          </a:p>
        </p:txBody>
      </p:sp>
    </p:spTree>
    <p:extLst>
      <p:ext uri="{BB962C8B-B14F-4D97-AF65-F5344CB8AC3E}">
        <p14:creationId xmlns:p14="http://schemas.microsoft.com/office/powerpoint/2010/main" val="1883024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GOVERNMENT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lvl="0"/>
            <a:r>
              <a:rPr lang="en-US" dirty="0" smtClean="0"/>
              <a:t>GOVERNMENT OWNED AUTONOMOUS ENTITIES</a:t>
            </a:r>
          </a:p>
          <a:p>
            <a:pPr lvl="1"/>
            <a:r>
              <a:rPr lang="en-US" dirty="0" smtClean="0"/>
              <a:t>INDEPENDENT ENTITY ESTABLISHED ONE OR MORE AIRPORTS</a:t>
            </a:r>
          </a:p>
          <a:p>
            <a:pPr lvl="1"/>
            <a:r>
              <a:rPr lang="en-US" dirty="0" smtClean="0"/>
              <a:t>CAN FUNCTION LIKE A PRIVATE DEPENDING ON AUTONOMY</a:t>
            </a:r>
          </a:p>
          <a:p>
            <a:pPr lvl="1"/>
            <a:r>
              <a:rPr lang="en-US" dirty="0" smtClean="0"/>
              <a:t>HAS FOLLOWING ADVANTAGES</a:t>
            </a:r>
          </a:p>
          <a:p>
            <a:pPr lvl="2" algn="just"/>
            <a:r>
              <a:rPr lang="en-US" dirty="0" smtClean="0"/>
              <a:t> REVENUES GENERATEDARE TRANSPARENTLY RE-INVESTED IN OPERATING AND DEVELOPING THE FACILITIES</a:t>
            </a:r>
            <a:endParaRPr lang="en-IN" dirty="0" smtClean="0"/>
          </a:p>
          <a:p>
            <a:pPr lvl="2" algn="just"/>
            <a:r>
              <a:rPr lang="en-US" dirty="0" smtClean="0"/>
              <a:t>ENSURE USERS OF THE AIRPORTS CONTRIBUTE DIRECTLY TO THE UPKEEP AND DEVELOPMENT OF THE FACILITIES THAT THEY USE (USER PAYS PRINCIPLE)</a:t>
            </a:r>
            <a:endParaRPr lang="en-IN" dirty="0" smtClean="0"/>
          </a:p>
          <a:p>
            <a:pPr lvl="2" algn="just"/>
            <a:r>
              <a:rPr lang="en-US" dirty="0" smtClean="0"/>
              <a:t>REDUCE THE FINANCING BURDEN ON GOVERNMENTS</a:t>
            </a:r>
            <a:endParaRPr lang="en-IN" dirty="0" smtClean="0"/>
          </a:p>
          <a:p>
            <a:pPr lvl="2" algn="just"/>
            <a:r>
              <a:rPr lang="en-US" dirty="0" smtClean="0"/>
              <a:t>ENCOURAGE THE GROWTH OF A BUSINESS CULTURE (FOR EXAMPLE, CLOSER CONTROL OVER REVENUES AND EXPENSES, QUICKER DECISIONS AND MORE RESPONSIVE ACTIONS, AND GOOD GOVERNANCE), THEREBY INCREASING EFFICIENCY AND IMPROVING THE QUALITY OF SERVICES</a:t>
            </a:r>
            <a:endParaRPr lang="en-IN" dirty="0" smtClean="0"/>
          </a:p>
          <a:p>
            <a:pPr lvl="2" algn="just"/>
            <a:r>
              <a:rPr lang="en-US" dirty="0" smtClean="0"/>
              <a:t>ENABLE ACCESS TO PRIVATE CAPITAL MARKETS, WHICH MAY ONLY BECOME POSSIBLE WITH A CHANGE IN ORGANIZATIONAL FORMAT BECAUSE OF PUBLIC SECTOR BORROWING RESTRICTIONS; AND ESTABLISH A CLEAR SEPARATION OF THE REGULATORY AND OPERATIONAL FUNCTIONS.</a:t>
            </a:r>
          </a:p>
          <a:p>
            <a:pPr lvl="3"/>
            <a:endParaRPr lang="en-IN" dirty="0" smtClean="0"/>
          </a:p>
        </p:txBody>
      </p:sp>
    </p:spTree>
    <p:extLst>
      <p:ext uri="{BB962C8B-B14F-4D97-AF65-F5344CB8AC3E}">
        <p14:creationId xmlns:p14="http://schemas.microsoft.com/office/powerpoint/2010/main" val="3259869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GOVERNMENT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lvl="0"/>
            <a:r>
              <a:rPr lang="en-US" dirty="0" smtClean="0"/>
              <a:t>AUTONOMOUS CIVIL AVIATION AUTHORITY</a:t>
            </a:r>
          </a:p>
          <a:p>
            <a:pPr lvl="3"/>
            <a:endParaRPr lang="en-IN" dirty="0" smtClean="0"/>
          </a:p>
        </p:txBody>
      </p:sp>
    </p:spTree>
    <p:extLst>
      <p:ext uri="{BB962C8B-B14F-4D97-AF65-F5344CB8AC3E}">
        <p14:creationId xmlns:p14="http://schemas.microsoft.com/office/powerpoint/2010/main" val="1177826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Private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lvl="0"/>
            <a:r>
              <a:rPr lang="en-US" dirty="0" smtClean="0"/>
              <a:t>MOTIVATIONS –IMPROVED EFFICIENCY, REDUCING COSTS, RELIEVE STATES FORM INFRASTRUCTURE FINANCING, GAINS FROM SHARES SALES, REGULAR TAX </a:t>
            </a:r>
          </a:p>
          <a:p>
            <a:pPr lvl="0"/>
            <a:r>
              <a:rPr lang="en-US" dirty="0" smtClean="0"/>
              <a:t>LARGE AIRPORTS BECOME AEROTROPOLIS</a:t>
            </a:r>
          </a:p>
          <a:p>
            <a:pPr lvl="0"/>
            <a:r>
              <a:rPr lang="en-US" dirty="0" smtClean="0"/>
              <a:t>KEY FEATURES OF PRIVATISED AIRPORT</a:t>
            </a:r>
          </a:p>
          <a:p>
            <a:pPr lvl="1"/>
            <a:r>
              <a:rPr lang="en-US" dirty="0" smtClean="0"/>
              <a:t>THERE IS A BOARD OF DIRECTORS FOR THE CORPORATION APPOINTED ACCORDING TO ITS CHARTER; </a:t>
            </a:r>
            <a:endParaRPr lang="en-IN" dirty="0" smtClean="0"/>
          </a:p>
          <a:p>
            <a:pPr lvl="1"/>
            <a:r>
              <a:rPr lang="en-US" dirty="0" smtClean="0"/>
              <a:t>THE PRIVATIZED AIRPORT IS SELF-FINANCING, CHARGES FOR ITS SERVICES, OBTAINS FUNDS FROM THE CAPITAL MARKET, APPLIES COMMERCIAL ACCOUNTING STANDARDS AND PRACTICES, AND NEEDS TO ACHIEVE A FINANCIAL RETURN AS A COMMERCIAL ENTITY</a:t>
            </a:r>
            <a:endParaRPr lang="en-IN" dirty="0" smtClean="0"/>
          </a:p>
          <a:p>
            <a:pPr lvl="1"/>
            <a:r>
              <a:rPr lang="en-US" dirty="0" smtClean="0"/>
              <a:t>THE PRIVATIZED AIRPORT IS SUBJECT TO NORMAL BUSINESS TAXES</a:t>
            </a:r>
          </a:p>
          <a:p>
            <a:pPr lvl="0"/>
            <a:endParaRPr lang="en-US" dirty="0" smtClean="0"/>
          </a:p>
          <a:p>
            <a:pPr lvl="3"/>
            <a:endParaRPr lang="en-IN" dirty="0" smtClean="0"/>
          </a:p>
        </p:txBody>
      </p:sp>
    </p:spTree>
    <p:extLst>
      <p:ext uri="{BB962C8B-B14F-4D97-AF65-F5344CB8AC3E}">
        <p14:creationId xmlns:p14="http://schemas.microsoft.com/office/powerpoint/2010/main" val="891403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Private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lvl="0"/>
            <a:r>
              <a:rPr lang="en-IN" sz="2400" dirty="0" smtClean="0"/>
              <a:t>PRIVATE PARTICIPATION INVOLVEMENT </a:t>
            </a:r>
          </a:p>
          <a:p>
            <a:pPr lvl="0"/>
            <a:r>
              <a:rPr lang="en-IN" sz="2400" dirty="0" smtClean="0"/>
              <a:t>HAS 4 DIFFERENT FORMS</a:t>
            </a:r>
          </a:p>
          <a:p>
            <a:pPr lvl="0"/>
            <a:endParaRPr lang="en-IN" sz="2400" dirty="0" smtClean="0"/>
          </a:p>
          <a:p>
            <a:pPr lvl="1"/>
            <a:r>
              <a:rPr lang="en-IN" sz="2000" dirty="0" smtClean="0"/>
              <a:t>MANAGEMENT CONTRACT</a:t>
            </a:r>
          </a:p>
          <a:p>
            <a:pPr lvl="1"/>
            <a:endParaRPr lang="en-IN" sz="2000" dirty="0" smtClean="0"/>
          </a:p>
          <a:p>
            <a:pPr lvl="1"/>
            <a:r>
              <a:rPr lang="en-IN" sz="2000" dirty="0" smtClean="0"/>
              <a:t>LEASE</a:t>
            </a:r>
          </a:p>
          <a:p>
            <a:pPr lvl="1"/>
            <a:endParaRPr lang="en-IN" sz="2000" dirty="0" smtClean="0"/>
          </a:p>
          <a:p>
            <a:pPr lvl="1"/>
            <a:r>
              <a:rPr lang="en-IN" sz="2000" dirty="0" smtClean="0"/>
              <a:t>TRANSFER OF MINORITY OWNERSHIP</a:t>
            </a:r>
          </a:p>
          <a:p>
            <a:pPr lvl="1"/>
            <a:endParaRPr lang="en-IN" sz="2000" dirty="0" smtClean="0"/>
          </a:p>
          <a:p>
            <a:pPr lvl="1"/>
            <a:r>
              <a:rPr lang="en-IN" sz="2000" dirty="0" smtClean="0"/>
              <a:t>PRIVATE SECTOR OWNERSHIP</a:t>
            </a:r>
            <a:endParaRPr lang="en-US" sz="2000" dirty="0" smtClean="0"/>
          </a:p>
          <a:p>
            <a:pPr marL="0" lvl="0" indent="0">
              <a:buNone/>
            </a:pPr>
            <a:endParaRPr lang="en-US" sz="2400" dirty="0" smtClean="0"/>
          </a:p>
        </p:txBody>
      </p:sp>
    </p:spTree>
    <p:extLst>
      <p:ext uri="{BB962C8B-B14F-4D97-AF65-F5344CB8AC3E}">
        <p14:creationId xmlns:p14="http://schemas.microsoft.com/office/powerpoint/2010/main" val="1741803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HISTORICAL EVOLUTION OF AIR TRANSPORTATION SYSTEM</a:t>
            </a:r>
            <a:endParaRPr lang="en-IN" dirty="0"/>
          </a:p>
        </p:txBody>
      </p:sp>
      <p:sp>
        <p:nvSpPr>
          <p:cNvPr id="3" name="Content Placeholder 2"/>
          <p:cNvSpPr>
            <a:spLocks noGrp="1"/>
          </p:cNvSpPr>
          <p:nvPr>
            <p:ph idx="1"/>
          </p:nvPr>
        </p:nvSpPr>
        <p:spPr>
          <a:xfrm>
            <a:off x="684211" y="1745667"/>
            <a:ext cx="10454843" cy="5353399"/>
          </a:xfrm>
        </p:spPr>
        <p:txBody>
          <a:bodyPr>
            <a:normAutofit fontScale="70000" lnSpcReduction="20000"/>
          </a:bodyPr>
          <a:lstStyle/>
          <a:p>
            <a:r>
              <a:rPr lang="en-US" dirty="0" smtClean="0"/>
              <a:t>FIRST  FLIGHT  AT KITTY HAWK IN 1903 BY WRIGHT BROTHERS</a:t>
            </a:r>
            <a:endParaRPr lang="en-IN" dirty="0" smtClean="0"/>
          </a:p>
          <a:p>
            <a:r>
              <a:rPr lang="en-IN" dirty="0" smtClean="0"/>
              <a:t>COMMERCIAL PASSENGER SERVICE JAN 1914 – TAMPA TO ST PETERSBURG, FLORIDA</a:t>
            </a:r>
          </a:p>
          <a:p>
            <a:r>
              <a:rPr lang="en-IN" dirty="0" smtClean="0"/>
              <a:t>WW – I</a:t>
            </a:r>
          </a:p>
          <a:p>
            <a:r>
              <a:rPr lang="en-IN" dirty="0" smtClean="0"/>
              <a:t>FIRST COMMERCIAL INTERNATIONAL AIR TRANSPORT  BETWEEN ENGLAND AND FRANCE IN 1919</a:t>
            </a:r>
          </a:p>
          <a:p>
            <a:r>
              <a:rPr lang="en-IN" dirty="0" smtClean="0"/>
              <a:t>PARIS CONVENTION 1919 AIRSPACE CONTROLLED BY OWN COUNTRY</a:t>
            </a:r>
          </a:p>
          <a:p>
            <a:r>
              <a:rPr lang="en-IN" dirty="0" smtClean="0"/>
              <a:t>EUROPE GOVT PROMOTED AIRLINES</a:t>
            </a:r>
          </a:p>
          <a:p>
            <a:r>
              <a:rPr lang="en-IN" dirty="0" smtClean="0"/>
              <a:t>US AIRMAIL</a:t>
            </a:r>
          </a:p>
          <a:p>
            <a:r>
              <a:rPr lang="en-IN" dirty="0" smtClean="0"/>
              <a:t>AFTER WW – II  INCREASED ACTIVITY, BUT STILL AFFORDABLE BY ELITE</a:t>
            </a:r>
          </a:p>
          <a:p>
            <a:r>
              <a:rPr lang="en-IN" dirty="0" smtClean="0"/>
              <a:t>BY 1958 FURTHER INCREASE IN PASSENGERS CROSS ATLANTIC</a:t>
            </a:r>
          </a:p>
          <a:p>
            <a:r>
              <a:rPr lang="en-IN" dirty="0" smtClean="0"/>
              <a:t>OCT 1958 JET ENGINES ON COMMERCIAL  - SPEED DOUBLED, PRODUCTIVITY INCREASED</a:t>
            </a:r>
          </a:p>
          <a:p>
            <a:r>
              <a:rPr lang="en-IN" dirty="0" smtClean="0"/>
              <a:t>PAASENGERS, CARGO - MEDICAL &amp; PERISHABLE</a:t>
            </a:r>
          </a:p>
          <a:p>
            <a:r>
              <a:rPr lang="en-IN" dirty="0" smtClean="0"/>
              <a:t>LCC IN DEVELOPING COUNTRIES</a:t>
            </a:r>
          </a:p>
          <a:p>
            <a:r>
              <a:rPr lang="en-IN" dirty="0" smtClean="0"/>
              <a:t>2010 2.4 BILLION PASSENGERS, TODAY 2018 4.5 </a:t>
            </a:r>
          </a:p>
          <a:p>
            <a:r>
              <a:rPr lang="en-IN" dirty="0" smtClean="0"/>
              <a:t>AIR CARGO – PERISHIBLE, SENSITIVE </a:t>
            </a:r>
          </a:p>
          <a:p>
            <a:r>
              <a:rPr lang="en-IN" dirty="0" smtClean="0"/>
              <a:t>EARLIER STATE OWNED AIRLINES, THEN PARTIAL PRIVATISATION, WITH DEREGULATION EMERGENCE OF HUB AND SPOKE SYSTEM</a:t>
            </a:r>
          </a:p>
          <a:p>
            <a:r>
              <a:rPr lang="en-IN" dirty="0" smtClean="0"/>
              <a:t>LCC’S </a:t>
            </a:r>
          </a:p>
          <a:p>
            <a:r>
              <a:rPr lang="en-IN" dirty="0" smtClean="0"/>
              <a:t>OPEN SKIES POLICY</a:t>
            </a:r>
          </a:p>
          <a:p>
            <a:endParaRPr lang="en-IN" sz="1600" dirty="0" smtClean="0"/>
          </a:p>
          <a:p>
            <a:endParaRPr lang="en-IN" sz="1600" dirty="0" smtClean="0"/>
          </a:p>
          <a:p>
            <a:endParaRPr lang="en-IN" sz="1600" dirty="0" smtClean="0"/>
          </a:p>
        </p:txBody>
      </p:sp>
    </p:spTree>
    <p:extLst>
      <p:ext uri="{BB962C8B-B14F-4D97-AF65-F5344CB8AC3E}">
        <p14:creationId xmlns:p14="http://schemas.microsoft.com/office/powerpoint/2010/main" val="2045396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Private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a:t>MANAGEMENT </a:t>
            </a:r>
            <a:r>
              <a:rPr lang="en-IN" b="1" dirty="0" smtClean="0"/>
              <a:t>CONTRACT</a:t>
            </a:r>
          </a:p>
          <a:p>
            <a:pPr lvl="1"/>
            <a:r>
              <a:rPr lang="en-US" dirty="0" smtClean="0"/>
              <a:t>AIRPORT OR A GROUP OF AIRPORTS IS TRANSFERRED TO A PRIVATE ENTITY FOR A LIMITED PERIOD OF TIME FOR A FEE OR PRE-DETERMINED PAYMENT TERMS</a:t>
            </a:r>
          </a:p>
          <a:p>
            <a:pPr lvl="1"/>
            <a:r>
              <a:rPr lang="en-US" dirty="0" smtClean="0"/>
              <a:t>CAN BE A LOCAL/NATIONAL CONCERN</a:t>
            </a:r>
          </a:p>
          <a:p>
            <a:pPr lvl="1"/>
            <a:r>
              <a:rPr lang="en-US" dirty="0" smtClean="0"/>
              <a:t>INTERNATIONAL MANAGING GROUP</a:t>
            </a:r>
          </a:p>
          <a:p>
            <a:pPr lvl="1"/>
            <a:r>
              <a:rPr lang="en-US" dirty="0" smtClean="0"/>
              <a:t>CONSORTIUM</a:t>
            </a:r>
          </a:p>
          <a:p>
            <a:pPr lvl="1"/>
            <a:r>
              <a:rPr lang="en-US" dirty="0" smtClean="0"/>
              <a:t>BENEFITS FROM PROFESSIONAL MANAGEMENT</a:t>
            </a:r>
          </a:p>
          <a:p>
            <a:pPr lvl="1"/>
            <a:r>
              <a:rPr lang="en-US" dirty="0" smtClean="0"/>
              <a:t>DEVELOPMENT OF AIRPORT FACILITIES MAY NOT BE INCLUDED</a:t>
            </a:r>
            <a:endParaRPr lang="en-IN" dirty="0" smtClean="0"/>
          </a:p>
          <a:p>
            <a:pPr marL="1371600" lvl="3" indent="0">
              <a:buNone/>
            </a:pPr>
            <a:endParaRPr lang="en-IN" dirty="0" smtClean="0"/>
          </a:p>
        </p:txBody>
      </p:sp>
    </p:spTree>
    <p:extLst>
      <p:ext uri="{BB962C8B-B14F-4D97-AF65-F5344CB8AC3E}">
        <p14:creationId xmlns:p14="http://schemas.microsoft.com/office/powerpoint/2010/main" val="3472935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Private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LEASE OR CONCESSION</a:t>
            </a:r>
          </a:p>
          <a:p>
            <a:pPr lvl="1"/>
            <a:r>
              <a:rPr lang="en-IN" dirty="0" smtClean="0"/>
              <a:t>SHORT OR MEDIUM OR LONG TERM</a:t>
            </a:r>
          </a:p>
          <a:p>
            <a:pPr lvl="1"/>
            <a:r>
              <a:rPr lang="en-IN" dirty="0" smtClean="0"/>
              <a:t>MANAGEMENT AND DEVELOPMENT TO PRIVATE ENTITY OR CONSORTIUM</a:t>
            </a:r>
          </a:p>
          <a:p>
            <a:pPr lvl="1"/>
            <a:r>
              <a:rPr lang="en-IN" dirty="0" smtClean="0"/>
              <a:t>PAYMENT CAN BE FULL DOWN PAYMENT / PART DOWN PAYMENT/ ANNUALL PAYMENT</a:t>
            </a:r>
          </a:p>
          <a:p>
            <a:pPr lvl="1"/>
            <a:r>
              <a:rPr lang="en-IN" dirty="0" smtClean="0"/>
              <a:t>BUILD OPERATE TRANSFER (BOT) COMMON FORM</a:t>
            </a:r>
          </a:p>
          <a:p>
            <a:pPr lvl="1"/>
            <a:r>
              <a:rPr lang="en-IN" dirty="0" smtClean="0"/>
              <a:t>FACTORS TO BE KEPT IN MIND</a:t>
            </a:r>
          </a:p>
          <a:p>
            <a:pPr lvl="2"/>
            <a:r>
              <a:rPr lang="en-IN" dirty="0" smtClean="0"/>
              <a:t>AERO/ NON AERO  THAT ARE TO BE TRANSFERRED, STANDARDS TO BE APPLIED</a:t>
            </a:r>
          </a:p>
          <a:p>
            <a:pPr lvl="2"/>
            <a:r>
              <a:rPr lang="en-IN" dirty="0" smtClean="0"/>
              <a:t>MASTER PLANS/ INVESTMENT PALNS FOR CONCESSIONS FLEXIBLE</a:t>
            </a:r>
          </a:p>
          <a:p>
            <a:pPr lvl="2"/>
            <a:r>
              <a:rPr lang="en-IN" dirty="0" smtClean="0"/>
              <a:t>ADEQUACY BETWEEN DURATION OF CONTRACT AND MAGNITUDE  OF INVESTMENT</a:t>
            </a:r>
          </a:p>
          <a:p>
            <a:pPr lvl="2"/>
            <a:r>
              <a:rPr lang="en-IN" dirty="0" smtClean="0"/>
              <a:t>CONTRACT RESULT OF COMPETITIVE BIDDING</a:t>
            </a:r>
          </a:p>
          <a:p>
            <a:pPr lvl="2"/>
            <a:r>
              <a:rPr lang="en-IN" dirty="0" smtClean="0"/>
              <a:t>CONSESSION BASED ON RISKS</a:t>
            </a:r>
          </a:p>
          <a:p>
            <a:pPr lvl="2"/>
            <a:r>
              <a:rPr lang="en-IN" dirty="0" smtClean="0"/>
              <a:t>FLEXIBILITY TO ADJUST TO NEW CONDITIONS</a:t>
            </a:r>
          </a:p>
          <a:p>
            <a:pPr lvl="2"/>
            <a:r>
              <a:rPr lang="en-IN" dirty="0" smtClean="0"/>
              <a:t>MEASURES TO PREVENT PROBLEMS FROM CONTRACTS</a:t>
            </a:r>
          </a:p>
          <a:p>
            <a:pPr marL="1371600" lvl="3" indent="0">
              <a:buNone/>
            </a:pPr>
            <a:endParaRPr lang="en-IN" dirty="0" smtClean="0"/>
          </a:p>
        </p:txBody>
      </p:sp>
    </p:spTree>
    <p:extLst>
      <p:ext uri="{BB962C8B-B14F-4D97-AF65-F5344CB8AC3E}">
        <p14:creationId xmlns:p14="http://schemas.microsoft.com/office/powerpoint/2010/main" val="3510248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Private OWNERSHIP AND CONTROL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TRANSFER OF MINORITY OWNERSHIP</a:t>
            </a:r>
          </a:p>
          <a:p>
            <a:pPr lvl="1"/>
            <a:r>
              <a:rPr lang="en-IN" dirty="0" smtClean="0"/>
              <a:t>SALE OF SHARES</a:t>
            </a:r>
          </a:p>
          <a:p>
            <a:pPr lvl="1"/>
            <a:r>
              <a:rPr lang="en-IN" dirty="0" smtClean="0"/>
              <a:t>SOMETIMES FIRST STAGE OF PRIVATISATION</a:t>
            </a:r>
            <a:endParaRPr lang="en-IN" dirty="0"/>
          </a:p>
          <a:p>
            <a:r>
              <a:rPr lang="en-IN" b="1" dirty="0" smtClean="0"/>
              <a:t>PRIVATE SECTOR OWNERSHIP AND CONTROL</a:t>
            </a:r>
          </a:p>
          <a:p>
            <a:pPr lvl="1"/>
            <a:r>
              <a:rPr lang="en-IN" dirty="0" smtClean="0"/>
              <a:t>MAJORITY OR FULL OWNERSHIP INCLUDING NON PROFIT CORPORATIONS</a:t>
            </a:r>
          </a:p>
          <a:p>
            <a:r>
              <a:rPr lang="en-IN" b="1" dirty="0" smtClean="0"/>
              <a:t>PRIVATE SECTOR OWNERSHIPAND/OR OPERATIONS OF PARTS</a:t>
            </a:r>
          </a:p>
          <a:p>
            <a:pPr lvl="1"/>
            <a:r>
              <a:rPr lang="en-IN" dirty="0" smtClean="0"/>
              <a:t>CERTAIN FACILITIES/SERVICES TRANSFERED</a:t>
            </a:r>
          </a:p>
        </p:txBody>
      </p:sp>
    </p:spTree>
    <p:extLst>
      <p:ext uri="{BB962C8B-B14F-4D97-AF65-F5344CB8AC3E}">
        <p14:creationId xmlns:p14="http://schemas.microsoft.com/office/powerpoint/2010/main" val="2225100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SYSTEMS, NETWORKS AND ALLIANCES</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SYSTEM – 2 OR MORE AIRPORTS SERVING SAME METRO AREA, SINGLE OWNERSHIP</a:t>
            </a:r>
          </a:p>
          <a:p>
            <a:r>
              <a:rPr lang="en-IN" b="1" dirty="0" smtClean="0"/>
              <a:t>NETWORK – GROUP OF AIPRORTS UNDER SINGLE OWNERSHIP</a:t>
            </a:r>
          </a:p>
          <a:p>
            <a:r>
              <a:rPr lang="en-IN" b="1" dirty="0" smtClean="0"/>
              <a:t>ALLIANCES – </a:t>
            </a:r>
            <a:r>
              <a:rPr lang="en-IN" b="1" dirty="0" smtClean="0"/>
              <a:t>BETWEEN </a:t>
            </a:r>
            <a:r>
              <a:rPr lang="en-IN" b="1" dirty="0" smtClean="0"/>
              <a:t>DIFFERENT GROUPS/ MULTINATIONAL</a:t>
            </a:r>
          </a:p>
          <a:p>
            <a:r>
              <a:rPr lang="en-IN" b="1" dirty="0" smtClean="0"/>
              <a:t>ADVANTAGES</a:t>
            </a:r>
          </a:p>
          <a:p>
            <a:pPr lvl="1"/>
            <a:r>
              <a:rPr lang="en-IN" dirty="0"/>
              <a:t>SMALLER AIRPORTS BENEFIT</a:t>
            </a:r>
          </a:p>
          <a:p>
            <a:pPr lvl="1"/>
            <a:r>
              <a:rPr lang="en-IN" dirty="0"/>
              <a:t>STATE BENEFITS </a:t>
            </a:r>
          </a:p>
          <a:p>
            <a:pPr lvl="1"/>
            <a:r>
              <a:rPr lang="en-IN" dirty="0"/>
              <a:t>ECONOMIES OF SCALE</a:t>
            </a:r>
          </a:p>
          <a:p>
            <a:pPr lvl="1"/>
            <a:r>
              <a:rPr lang="en-IN" dirty="0"/>
              <a:t>BETTER ACCESS TO CAPITAL MARKETS</a:t>
            </a:r>
          </a:p>
          <a:p>
            <a:pPr lvl="1"/>
            <a:r>
              <a:rPr lang="en-IN" dirty="0"/>
              <a:t>BETTER MANAGEMENT OF CAPACITY</a:t>
            </a:r>
          </a:p>
          <a:p>
            <a:pPr lvl="1"/>
            <a:r>
              <a:rPr lang="en-IN" dirty="0"/>
              <a:t>BETTER USE OF RESOURCES</a:t>
            </a:r>
          </a:p>
          <a:p>
            <a:r>
              <a:rPr lang="en-IN" b="1" dirty="0" smtClean="0"/>
              <a:t>DISADVANTAGES</a:t>
            </a:r>
          </a:p>
          <a:p>
            <a:pPr lvl="1"/>
            <a:r>
              <a:rPr lang="en-IN" dirty="0" smtClean="0"/>
              <a:t>CROSS SUBSIDISATION</a:t>
            </a:r>
          </a:p>
        </p:txBody>
      </p:sp>
    </p:spTree>
    <p:extLst>
      <p:ext uri="{BB962C8B-B14F-4D97-AF65-F5344CB8AC3E}">
        <p14:creationId xmlns:p14="http://schemas.microsoft.com/office/powerpoint/2010/main" val="1359546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CORPORATE GOVERNANCE</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dirty="0" smtClean="0"/>
              <a:t>OVERSEEING THE RUNNING OF A COMPANY OR ENTITY BY ITS MANAGEMENT AND ITS ACCOUNTABILITY TO SHAREHOLDERS AND OTHER INTERESTED PARTIES</a:t>
            </a:r>
          </a:p>
          <a:p>
            <a:r>
              <a:rPr lang="en-IN" dirty="0" smtClean="0"/>
              <a:t>MORE IMPORTANT WHEN AIRPORT IS SEPARATED FROM THE OWNERSHIP AND AIRPORT IS DEPENDED ON EXTERNAL CAPITAL</a:t>
            </a:r>
          </a:p>
          <a:p>
            <a:r>
              <a:rPr lang="en-IN" dirty="0" smtClean="0"/>
              <a:t>PROVIDES ASSURANCE FOR ALL INTERESTED PARTIES</a:t>
            </a:r>
          </a:p>
          <a:p>
            <a:r>
              <a:rPr lang="en-IN" dirty="0" smtClean="0"/>
              <a:t>GUIDELINES ARE FROM ORGANISATION FOR ECONOMIC CO-OPERATION AND DEVELOPMENT PRINCIPLES OF CORPORATE GOVERNANCE</a:t>
            </a:r>
          </a:p>
          <a:p>
            <a:r>
              <a:rPr lang="en-IN" dirty="0" smtClean="0"/>
              <a:t>BEST PRACTICERS NEEDED</a:t>
            </a:r>
          </a:p>
          <a:p>
            <a:pPr lvl="1"/>
            <a:r>
              <a:rPr lang="en-IN" dirty="0" smtClean="0"/>
              <a:t>CLEARLY DEFINED OBJECTIVES AND RESPONSIBILITIES</a:t>
            </a:r>
          </a:p>
          <a:p>
            <a:pPr lvl="1"/>
            <a:r>
              <a:rPr lang="en-IN" dirty="0" smtClean="0"/>
              <a:t>EQUITABLE TREATMENT OF SHAREHOLDERS</a:t>
            </a:r>
          </a:p>
          <a:p>
            <a:pPr lvl="1"/>
            <a:r>
              <a:rPr lang="en-IN" dirty="0" smtClean="0"/>
              <a:t>INDEPENDENT, PROFESSIONAL SUPERVISORY BOARD</a:t>
            </a:r>
          </a:p>
          <a:p>
            <a:pPr lvl="1"/>
            <a:r>
              <a:rPr lang="en-IN" dirty="0" smtClean="0"/>
              <a:t>EMPOWERED ACCOUNTABLE MANAGEMENT</a:t>
            </a:r>
          </a:p>
          <a:p>
            <a:pPr lvl="1"/>
            <a:r>
              <a:rPr lang="en-IN" dirty="0" smtClean="0"/>
              <a:t>GOOD RELATIONSHIPS WITH ALL PARTIES THROUGH CONSULTATION</a:t>
            </a:r>
          </a:p>
          <a:p>
            <a:pPr lvl="1"/>
            <a:r>
              <a:rPr lang="en-IN" dirty="0" smtClean="0"/>
              <a:t>TIMELY AND ACCURATE INFORMATION DICLOSURE</a:t>
            </a:r>
            <a:endParaRPr lang="en-IN" dirty="0"/>
          </a:p>
        </p:txBody>
      </p:sp>
    </p:spTree>
    <p:extLst>
      <p:ext uri="{BB962C8B-B14F-4D97-AF65-F5344CB8AC3E}">
        <p14:creationId xmlns:p14="http://schemas.microsoft.com/office/powerpoint/2010/main" val="1641705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INTERNAL ORGANISATION</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dirty="0" smtClean="0"/>
              <a:t>DEPENDS ON THE FUNCTIONS BASED ON SIZE, MIX OF TRAFFIC, AREAS OF RESPONSIBILITY ETC</a:t>
            </a:r>
          </a:p>
          <a:p>
            <a:r>
              <a:rPr lang="en-IN" dirty="0" smtClean="0"/>
              <a:t>MAIN FUCNTIONS ARE</a:t>
            </a:r>
          </a:p>
          <a:p>
            <a:pPr lvl="1"/>
            <a:r>
              <a:rPr lang="en-IN" dirty="0" smtClean="0"/>
              <a:t>AIR TRAFFIC OPERATIONS</a:t>
            </a:r>
          </a:p>
          <a:p>
            <a:pPr lvl="1"/>
            <a:r>
              <a:rPr lang="en-IN" dirty="0" smtClean="0"/>
              <a:t>OPERATION OF AIRPORT FACILITIES</a:t>
            </a:r>
          </a:p>
          <a:p>
            <a:pPr lvl="1"/>
            <a:r>
              <a:rPr lang="en-IN" dirty="0" smtClean="0"/>
              <a:t>ENGINEERING, CONSTRUCTION AND MAINTENANCE</a:t>
            </a:r>
          </a:p>
          <a:p>
            <a:pPr lvl="1"/>
            <a:r>
              <a:rPr lang="en-IN" dirty="0" smtClean="0"/>
              <a:t>GROUND HANDLING</a:t>
            </a:r>
          </a:p>
          <a:p>
            <a:pPr lvl="1"/>
            <a:r>
              <a:rPr lang="en-IN" dirty="0" smtClean="0"/>
              <a:t>SECURITY, IMMIGRATION, HEALTH AND CUSTOMS</a:t>
            </a:r>
          </a:p>
          <a:p>
            <a:pPr lvl="1"/>
            <a:r>
              <a:rPr lang="en-IN" dirty="0" smtClean="0"/>
              <a:t>ADMINIS\TRATION AND FINANCE</a:t>
            </a:r>
          </a:p>
          <a:p>
            <a:pPr lvl="1"/>
            <a:r>
              <a:rPr lang="en-IN" dirty="0" smtClean="0"/>
              <a:t>MARKETING AND PUBLIC RELATIONS</a:t>
            </a:r>
          </a:p>
          <a:p>
            <a:pPr lvl="1"/>
            <a:r>
              <a:rPr lang="en-IN" dirty="0" smtClean="0"/>
              <a:t>ORGANISATIONAL STRUCTURE</a:t>
            </a:r>
          </a:p>
          <a:p>
            <a:pPr lvl="1"/>
            <a:endParaRPr lang="en-IN" dirty="0"/>
          </a:p>
        </p:txBody>
      </p:sp>
    </p:spTree>
    <p:extLst>
      <p:ext uri="{BB962C8B-B14F-4D97-AF65-F5344CB8AC3E}">
        <p14:creationId xmlns:p14="http://schemas.microsoft.com/office/powerpoint/2010/main" val="3489914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ORGANISATION</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GENERAL ORGANISATIONAL STRUCTURE</a:t>
            </a:r>
          </a:p>
          <a:p>
            <a:pPr lvl="1"/>
            <a:r>
              <a:rPr lang="en-IN" dirty="0" smtClean="0"/>
              <a:t>AIRPORT ORGANISATION </a:t>
            </a:r>
            <a:r>
              <a:rPr lang="en-IN" dirty="0" smtClean="0"/>
              <a:t>BASED ON </a:t>
            </a:r>
            <a:r>
              <a:rPr lang="en-IN" dirty="0" smtClean="0"/>
              <a:t>THRUST AREAS AND BASIC MANAGEMENT APPROACH</a:t>
            </a:r>
          </a:p>
          <a:p>
            <a:pPr lvl="1"/>
            <a:r>
              <a:rPr lang="en-IN" dirty="0" smtClean="0"/>
              <a:t>INFLUENCED BY AIRPORT MISSION, STRATEGIC OBJECTIVES, CORPORATE SETTING AND SELF-SUFFICEINCY OBJECTIVES</a:t>
            </a:r>
          </a:p>
          <a:p>
            <a:pPr lvl="1"/>
            <a:r>
              <a:rPr lang="en-IN" dirty="0" smtClean="0"/>
              <a:t>BUREAUCRATIC MODELS – MULTI LAYERED STRUCTURE WITH CENTRALISED AUTHORITY</a:t>
            </a:r>
          </a:p>
          <a:p>
            <a:pPr lvl="1"/>
            <a:r>
              <a:rPr lang="en-IN" dirty="0" smtClean="0"/>
              <a:t>COMMERCIAL MODELS – PROFIT CENTRED WITH FLAT PYRAMIDS</a:t>
            </a:r>
            <a:endParaRPr lang="en-IN" dirty="0"/>
          </a:p>
        </p:txBody>
      </p:sp>
    </p:spTree>
    <p:extLst>
      <p:ext uri="{BB962C8B-B14F-4D97-AF65-F5344CB8AC3E}">
        <p14:creationId xmlns:p14="http://schemas.microsoft.com/office/powerpoint/2010/main" val="3376220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ORGANISATION</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AIRPORT BUSINESS PLANNING</a:t>
            </a:r>
          </a:p>
          <a:p>
            <a:pPr lvl="1"/>
            <a:r>
              <a:rPr lang="en-IN" dirty="0" smtClean="0"/>
              <a:t>ENSURES UNITY OF ACTION </a:t>
            </a:r>
          </a:p>
          <a:p>
            <a:pPr lvl="1"/>
            <a:r>
              <a:rPr lang="en-IN" dirty="0" smtClean="0"/>
              <a:t>DEVELOP PLAN OF ACTION</a:t>
            </a:r>
          </a:p>
          <a:p>
            <a:pPr lvl="1"/>
            <a:r>
              <a:rPr lang="en-IN" dirty="0" smtClean="0"/>
              <a:t>ALIGN EMPLOYEE GOALS</a:t>
            </a:r>
          </a:p>
          <a:p>
            <a:pPr lvl="1"/>
            <a:r>
              <a:rPr lang="en-IN" dirty="0" smtClean="0"/>
              <a:t>STRATEGIC PLAN</a:t>
            </a:r>
          </a:p>
          <a:p>
            <a:pPr lvl="2"/>
            <a:r>
              <a:rPr lang="en-IN" dirty="0" smtClean="0"/>
              <a:t>VISION/MISSION STATEMENT, OBJECTIVES, STRATEGIES, POLICIES, VALUES</a:t>
            </a:r>
          </a:p>
          <a:p>
            <a:pPr lvl="2"/>
            <a:r>
              <a:rPr lang="en-IN" dirty="0" smtClean="0"/>
              <a:t>LONG TERM</a:t>
            </a:r>
          </a:p>
          <a:p>
            <a:pPr lvl="1"/>
            <a:r>
              <a:rPr lang="en-IN" dirty="0" smtClean="0"/>
              <a:t>MASTER PLAN</a:t>
            </a:r>
          </a:p>
          <a:p>
            <a:pPr lvl="1"/>
            <a:r>
              <a:rPr lang="en-IN" dirty="0" smtClean="0"/>
              <a:t>SUPPORTING PLAN</a:t>
            </a:r>
          </a:p>
          <a:p>
            <a:pPr lvl="2"/>
            <a:r>
              <a:rPr lang="en-IN" dirty="0" smtClean="0"/>
              <a:t>COMMERCIAL, RETAIL SALES, CAPITAL, INVESTMENT AND FINANCIAL PLANS</a:t>
            </a:r>
          </a:p>
          <a:p>
            <a:pPr lvl="1"/>
            <a:r>
              <a:rPr lang="en-IN" dirty="0" smtClean="0"/>
              <a:t>BUSINESS PLAN</a:t>
            </a:r>
          </a:p>
          <a:p>
            <a:pPr lvl="2"/>
            <a:r>
              <a:rPr lang="en-IN" dirty="0" smtClean="0"/>
              <a:t>BUSINESS ORIENTED, RESPONDS TO CHANGING ENVIRONMENT</a:t>
            </a:r>
          </a:p>
          <a:p>
            <a:pPr lvl="2"/>
            <a:r>
              <a:rPr lang="en-IN" dirty="0" smtClean="0"/>
              <a:t>EVALUATES AIRPORT PERFORMANCE</a:t>
            </a:r>
            <a:endParaRPr lang="en-IN" dirty="0"/>
          </a:p>
        </p:txBody>
      </p:sp>
    </p:spTree>
    <p:extLst>
      <p:ext uri="{BB962C8B-B14F-4D97-AF65-F5344CB8AC3E}">
        <p14:creationId xmlns:p14="http://schemas.microsoft.com/office/powerpoint/2010/main" val="666046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ORGANISATION</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VALUES IDENTIFIED DEMONSTRATE OUTLOOKS</a:t>
            </a:r>
          </a:p>
          <a:p>
            <a:pPr lvl="1"/>
            <a:r>
              <a:rPr lang="en-IN" b="1" dirty="0" smtClean="0"/>
              <a:t>GVK MUMBAI</a:t>
            </a:r>
          </a:p>
          <a:p>
            <a:pPr lvl="2"/>
            <a:r>
              <a:rPr lang="en-IN" dirty="0" smtClean="0"/>
              <a:t>CUSTOMER FOCUS</a:t>
            </a:r>
          </a:p>
          <a:p>
            <a:pPr lvl="2"/>
            <a:r>
              <a:rPr lang="en-IN" dirty="0" smtClean="0"/>
              <a:t>PASSION FOR EXCELLENCE</a:t>
            </a:r>
          </a:p>
          <a:p>
            <a:pPr lvl="2"/>
            <a:r>
              <a:rPr lang="en-IN" dirty="0" smtClean="0"/>
              <a:t>TEAMWORK</a:t>
            </a:r>
          </a:p>
          <a:p>
            <a:pPr lvl="2"/>
            <a:r>
              <a:rPr lang="en-IN" dirty="0" smtClean="0"/>
              <a:t>RESPECT</a:t>
            </a:r>
          </a:p>
          <a:p>
            <a:pPr lvl="2"/>
            <a:r>
              <a:rPr lang="en-IN" dirty="0" smtClean="0"/>
              <a:t>PERFORMANCE DRIVEN</a:t>
            </a:r>
          </a:p>
          <a:p>
            <a:pPr lvl="2"/>
            <a:r>
              <a:rPr lang="en-IN" dirty="0" smtClean="0"/>
              <a:t>INTEGRITY</a:t>
            </a:r>
          </a:p>
          <a:p>
            <a:pPr lvl="1"/>
            <a:r>
              <a:rPr lang="en-US" b="1" dirty="0"/>
              <a:t>Manchester Airport (UK)</a:t>
            </a:r>
            <a:r>
              <a:rPr lang="en-US" dirty="0"/>
              <a:t> states its’ Values are;</a:t>
            </a:r>
            <a:endParaRPr lang="en-IN" sz="2200" dirty="0"/>
          </a:p>
          <a:p>
            <a:pPr lvl="2"/>
            <a:r>
              <a:rPr lang="en-US" dirty="0" smtClean="0"/>
              <a:t>CUSTOMER SATISFACTION</a:t>
            </a:r>
            <a:endParaRPr lang="en-IN" sz="2000" dirty="0" smtClean="0"/>
          </a:p>
          <a:p>
            <a:pPr lvl="2"/>
            <a:r>
              <a:rPr lang="en-US" dirty="0" smtClean="0"/>
              <a:t>EXCELLENCE</a:t>
            </a:r>
            <a:endParaRPr lang="en-IN" sz="2000" dirty="0" smtClean="0"/>
          </a:p>
          <a:p>
            <a:pPr lvl="2"/>
            <a:r>
              <a:rPr lang="en-US" dirty="0" smtClean="0"/>
              <a:t>PROFITABILITY</a:t>
            </a:r>
            <a:endParaRPr lang="en-IN" sz="2000" dirty="0" smtClean="0"/>
          </a:p>
          <a:p>
            <a:pPr lvl="2"/>
            <a:r>
              <a:rPr lang="en-US" dirty="0" smtClean="0"/>
              <a:t>ENVIRONMENT</a:t>
            </a:r>
            <a:endParaRPr lang="en-IN" sz="2000" dirty="0" smtClean="0"/>
          </a:p>
          <a:p>
            <a:pPr lvl="2"/>
            <a:r>
              <a:rPr lang="en-US" dirty="0" smtClean="0"/>
              <a:t>SAFETY</a:t>
            </a:r>
            <a:endParaRPr lang="en-IN" sz="2000" dirty="0" smtClean="0"/>
          </a:p>
          <a:p>
            <a:pPr lvl="1"/>
            <a:endParaRPr lang="en-IN" dirty="0"/>
          </a:p>
        </p:txBody>
      </p:sp>
    </p:spTree>
    <p:extLst>
      <p:ext uri="{BB962C8B-B14F-4D97-AF65-F5344CB8AC3E}">
        <p14:creationId xmlns:p14="http://schemas.microsoft.com/office/powerpoint/2010/main" val="11503766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AIRPORT ORGANISATION</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AIRPORT DEVELOPMENT</a:t>
            </a:r>
          </a:p>
          <a:p>
            <a:pPr lvl="1"/>
            <a:r>
              <a:rPr lang="en-IN" dirty="0"/>
              <a:t>GREEN FIELD AIRPORTS – BUILT FROM SCRATCH</a:t>
            </a:r>
          </a:p>
          <a:p>
            <a:pPr lvl="1"/>
            <a:r>
              <a:rPr lang="en-IN" dirty="0"/>
              <a:t>COCHIN, BENGALURU, HYDERABAD</a:t>
            </a:r>
          </a:p>
          <a:p>
            <a:pPr lvl="1"/>
            <a:r>
              <a:rPr lang="en-IN" dirty="0"/>
              <a:t>EXISTING/BROWN FIELD AIRPORTS</a:t>
            </a:r>
          </a:p>
          <a:p>
            <a:pPr lvl="1"/>
            <a:r>
              <a:rPr lang="en-IN" dirty="0"/>
              <a:t>DELHI, MUMBAI</a:t>
            </a:r>
          </a:p>
          <a:p>
            <a:r>
              <a:rPr lang="en-IN" b="1" dirty="0" smtClean="0"/>
              <a:t>AIRPORT MASTER PLAN</a:t>
            </a:r>
          </a:p>
          <a:p>
            <a:pPr lvl="1"/>
            <a:r>
              <a:rPr lang="en-IN" dirty="0" smtClean="0"/>
              <a:t>LONG TERM DEVELOPMENT</a:t>
            </a:r>
          </a:p>
          <a:p>
            <a:pPr lvl="1"/>
            <a:r>
              <a:rPr lang="en-IN" dirty="0" smtClean="0"/>
              <a:t>SUPPORTS MODERNISATION</a:t>
            </a:r>
          </a:p>
          <a:p>
            <a:pPr lvl="1"/>
            <a:r>
              <a:rPr lang="en-IN" dirty="0" smtClean="0"/>
              <a:t>MASTER GUIDE FOR LAND USE, FRAMEWORK FOR CONTINUOUS PLANNING</a:t>
            </a:r>
          </a:p>
          <a:p>
            <a:pPr lvl="1"/>
            <a:r>
              <a:rPr lang="en-IN" dirty="0" smtClean="0"/>
              <a:t>ICAO ANNEX 14, DOC 9137-AIRPORT SERVICES MANUAL, DOC 8973 –SECURITY ETC</a:t>
            </a:r>
          </a:p>
          <a:p>
            <a:pPr lvl="1"/>
            <a:endParaRPr lang="en-IN" dirty="0"/>
          </a:p>
        </p:txBody>
      </p:sp>
    </p:spTree>
    <p:extLst>
      <p:ext uri="{BB962C8B-B14F-4D97-AF65-F5344CB8AC3E}">
        <p14:creationId xmlns:p14="http://schemas.microsoft.com/office/powerpoint/2010/main" val="115181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HISTORICAL EVOLUTION OF AIR TRANSPORTATION SYSTEM</a:t>
            </a:r>
            <a:endParaRPr lang="en-IN" dirty="0"/>
          </a:p>
        </p:txBody>
      </p:sp>
      <p:sp>
        <p:nvSpPr>
          <p:cNvPr id="3" name="Content Placeholder 2"/>
          <p:cNvSpPr>
            <a:spLocks noGrp="1"/>
          </p:cNvSpPr>
          <p:nvPr>
            <p:ph idx="1"/>
          </p:nvPr>
        </p:nvSpPr>
        <p:spPr>
          <a:xfrm>
            <a:off x="684212" y="1795319"/>
            <a:ext cx="10454843" cy="5278581"/>
          </a:xfrm>
        </p:spPr>
        <p:txBody>
          <a:bodyPr>
            <a:normAutofit fontScale="85000" lnSpcReduction="20000"/>
          </a:bodyPr>
          <a:lstStyle/>
          <a:p>
            <a:r>
              <a:rPr lang="en-IN" dirty="0" smtClean="0"/>
              <a:t>REGIONAL CONNECTIVITY SCHEME (RCS)</a:t>
            </a:r>
          </a:p>
          <a:p>
            <a:r>
              <a:rPr lang="en-US" i="1" u="sng" dirty="0"/>
              <a:t>The Present </a:t>
            </a:r>
            <a:endParaRPr lang="en-IN" dirty="0"/>
          </a:p>
          <a:p>
            <a:r>
              <a:rPr lang="en-US" dirty="0" smtClean="0"/>
              <a:t>ALTHOUGH THE PAST CENTURY WITNESSED THE DRAMATIC GROWTH OF AIR TRANSPORTATION, IMPORTANT CHALLENGES CLOUD ITS FUTURE </a:t>
            </a:r>
          </a:p>
          <a:p>
            <a:r>
              <a:rPr lang="en-US" dirty="0" smtClean="0"/>
              <a:t>FINANCIAL VIABILITY </a:t>
            </a:r>
          </a:p>
          <a:p>
            <a:pPr lvl="1"/>
            <a:r>
              <a:rPr lang="en-US" dirty="0" smtClean="0"/>
              <a:t>AIRCRAFT SIZE, EFFCIENCY, SEATING, IFE ETC</a:t>
            </a:r>
          </a:p>
          <a:p>
            <a:r>
              <a:rPr lang="en-US" dirty="0" smtClean="0"/>
              <a:t>FUEL EFFICIENCY AND COSTS </a:t>
            </a:r>
          </a:p>
          <a:p>
            <a:pPr lvl="1"/>
            <a:r>
              <a:rPr lang="en-US" dirty="0" smtClean="0"/>
              <a:t>IN 2006, FUEL ACCOUNTED FOR ABOUT 30% OF THE OPERATING COSTS OF US AIRLINES, UP SHARPLY FROM A FEW YEARS EARLIER. </a:t>
            </a:r>
          </a:p>
          <a:p>
            <a:pPr lvl="1"/>
            <a:r>
              <a:rPr lang="en-US" dirty="0" smtClean="0"/>
              <a:t>THERE IS NO EASY SUBSTITUTE FOR FOSSIL FUELS</a:t>
            </a:r>
          </a:p>
          <a:p>
            <a:pPr lvl="1"/>
            <a:r>
              <a:rPr lang="en-US" dirty="0" smtClean="0"/>
              <a:t>FUEL EFFICIENCY OF AIR TRANSPORT HAS SUBSTANTIALLY IMPROVED IN RECENT DECADES, AS HIGH AS 70% , IMPROVEMENTS AT A RATE OF 1 TO 2% PER YEAR. </a:t>
            </a:r>
            <a:endParaRPr lang="en-IN" dirty="0" smtClean="0"/>
          </a:p>
          <a:p>
            <a:r>
              <a:rPr lang="en-US" dirty="0" smtClean="0"/>
              <a:t>TERRORISM AND SECURITY. </a:t>
            </a:r>
          </a:p>
          <a:p>
            <a:pPr lvl="1"/>
            <a:r>
              <a:rPr lang="en-US" dirty="0" smtClean="0"/>
              <a:t>WW I DAYS OF "FLYING COFFINS".</a:t>
            </a:r>
          </a:p>
          <a:p>
            <a:pPr lvl="1"/>
            <a:r>
              <a:rPr lang="en-US" dirty="0" smtClean="0"/>
              <a:t>SEPTEMBER 11 ATTACKS CAUSED A TWO-YEAR DIP IN TRAFFIC LEVELS</a:t>
            </a:r>
          </a:p>
          <a:p>
            <a:r>
              <a:rPr lang="en-US" dirty="0" smtClean="0"/>
              <a:t>AIRPORTS ARE FACING CAPACITY PRESSURES AND CONGESTION </a:t>
            </a:r>
          </a:p>
          <a:p>
            <a:pPr lvl="1"/>
            <a:r>
              <a:rPr lang="en-US" dirty="0" smtClean="0"/>
              <a:t>EVOLUTION OF MODERN TECHNOLOGIES LIKE ARTIFICIAL INTELLIGENCE AND DRONE TECHNOLOGIES ARE IMPACTING THE AIR TRANSPORTATION SYSTEMS IN A BIG WAY</a:t>
            </a:r>
            <a:endParaRPr lang="en-IN" dirty="0" smtClean="0"/>
          </a:p>
          <a:p>
            <a:endParaRPr lang="en-IN" sz="1600" dirty="0" smtClean="0"/>
          </a:p>
          <a:p>
            <a:endParaRPr lang="en-IN" sz="1600" dirty="0" smtClean="0"/>
          </a:p>
          <a:p>
            <a:endParaRPr lang="en-IN" sz="1600" dirty="0" smtClean="0"/>
          </a:p>
        </p:txBody>
      </p:sp>
    </p:spTree>
    <p:extLst>
      <p:ext uri="{BB962C8B-B14F-4D97-AF65-F5344CB8AC3E}">
        <p14:creationId xmlns:p14="http://schemas.microsoft.com/office/powerpoint/2010/main" val="2564498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INTERNATIONAL FRAMEWORK UNDER ICAO</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ICAO – INTERNATIONAL CIVIL AVIATION ORGANISATION</a:t>
            </a:r>
          </a:p>
          <a:p>
            <a:r>
              <a:rPr lang="en-IN" b="1" dirty="0" smtClean="0"/>
              <a:t>HQ IN MOTREAL, CANADA</a:t>
            </a:r>
          </a:p>
          <a:p>
            <a:r>
              <a:rPr lang="en-IN" b="1" dirty="0" smtClean="0"/>
              <a:t>STANDARDS AND RECOMMENDED PRACTICES</a:t>
            </a:r>
          </a:p>
          <a:p>
            <a:pPr lvl="1"/>
            <a:r>
              <a:rPr lang="en-IN" dirty="0" smtClean="0"/>
              <a:t>AIR NAVIGATION</a:t>
            </a:r>
          </a:p>
          <a:p>
            <a:pPr lvl="1"/>
            <a:r>
              <a:rPr lang="en-IN" dirty="0" smtClean="0"/>
              <a:t>INFRASTRUCTURE</a:t>
            </a:r>
          </a:p>
          <a:p>
            <a:pPr lvl="1"/>
            <a:r>
              <a:rPr lang="en-IN" dirty="0" smtClean="0"/>
              <a:t>FLIGHT INSPECTION</a:t>
            </a:r>
          </a:p>
          <a:p>
            <a:pPr lvl="1"/>
            <a:r>
              <a:rPr lang="en-IN" b="1" dirty="0" smtClean="0"/>
              <a:t>DEFINES PROTOCOLS FOR ACCIDENT INVESTIGATION</a:t>
            </a:r>
          </a:p>
          <a:p>
            <a:r>
              <a:rPr lang="en-IN" b="1" dirty="0" smtClean="0"/>
              <a:t>AIR NAVIGATION COMMISION</a:t>
            </a:r>
          </a:p>
          <a:p>
            <a:r>
              <a:rPr lang="en-IN" b="1" dirty="0" smtClean="0"/>
              <a:t>NOT TO BE CONFUSED WITH IATA OR CANSO</a:t>
            </a:r>
            <a:endParaRPr lang="en-IN" dirty="0"/>
          </a:p>
        </p:txBody>
      </p:sp>
    </p:spTree>
    <p:extLst>
      <p:ext uri="{BB962C8B-B14F-4D97-AF65-F5344CB8AC3E}">
        <p14:creationId xmlns:p14="http://schemas.microsoft.com/office/powerpoint/2010/main" val="1001338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INTERNATIONAL FRAMEWORK UNDER ICAO</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STANDARDS</a:t>
            </a:r>
          </a:p>
          <a:p>
            <a:pPr lvl="1"/>
            <a:r>
              <a:rPr lang="en-IN" dirty="0"/>
              <a:t>RULES OF THE AIR</a:t>
            </a:r>
          </a:p>
          <a:p>
            <a:pPr lvl="1"/>
            <a:r>
              <a:rPr lang="en-IN" dirty="0"/>
              <a:t>OPERATIONS</a:t>
            </a:r>
          </a:p>
          <a:p>
            <a:pPr lvl="1"/>
            <a:r>
              <a:rPr lang="en-IN" dirty="0"/>
              <a:t>LISENCING</a:t>
            </a:r>
          </a:p>
          <a:p>
            <a:pPr lvl="1"/>
            <a:r>
              <a:rPr lang="en-IN" dirty="0"/>
              <a:t>NAVIGATION</a:t>
            </a:r>
          </a:p>
          <a:p>
            <a:pPr lvl="1"/>
            <a:r>
              <a:rPr lang="en-IN" dirty="0"/>
              <a:t>AERODROMES</a:t>
            </a:r>
          </a:p>
          <a:p>
            <a:pPr lvl="1"/>
            <a:r>
              <a:rPr lang="en-IN" dirty="0"/>
              <a:t>SAFETY</a:t>
            </a:r>
          </a:p>
          <a:p>
            <a:pPr lvl="1"/>
            <a:r>
              <a:rPr lang="en-IN" dirty="0"/>
              <a:t>SECURITY</a:t>
            </a:r>
          </a:p>
          <a:p>
            <a:r>
              <a:rPr lang="en-IN" b="1" dirty="0" smtClean="0"/>
              <a:t>AERONAUTICAL INFORMATION PUBLICATION</a:t>
            </a:r>
          </a:p>
          <a:p>
            <a:r>
              <a:rPr lang="en-IN" b="1" dirty="0" smtClean="0"/>
              <a:t>METEOROLOGY</a:t>
            </a:r>
          </a:p>
          <a:p>
            <a:r>
              <a:rPr lang="en-IN" b="1" dirty="0" smtClean="0"/>
              <a:t>STANDARD MACHINIE READABLE PASSPORTS</a:t>
            </a:r>
          </a:p>
          <a:p>
            <a:r>
              <a:rPr lang="en-IN" b="1" dirty="0" smtClean="0"/>
              <a:t>INFRASTRUCTURE MANAGEMENT LIKE CNS/ATM</a:t>
            </a:r>
          </a:p>
        </p:txBody>
      </p:sp>
    </p:spTree>
    <p:extLst>
      <p:ext uri="{BB962C8B-B14F-4D97-AF65-F5344CB8AC3E}">
        <p14:creationId xmlns:p14="http://schemas.microsoft.com/office/powerpoint/2010/main" val="13568860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INTERNATIONAL FRAMEWORK UNDER ICAO</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REGISTERED CODES</a:t>
            </a:r>
          </a:p>
          <a:p>
            <a:r>
              <a:rPr lang="en-IN" b="1" dirty="0" smtClean="0"/>
              <a:t>AIRPORT CODES FOR ICAO AND IATA DIFFERENT</a:t>
            </a:r>
          </a:p>
          <a:p>
            <a:pPr lvl="1"/>
            <a:r>
              <a:rPr lang="en-IN" b="1" dirty="0" smtClean="0"/>
              <a:t>ICAO VOHY IATA HYD</a:t>
            </a:r>
          </a:p>
          <a:p>
            <a:pPr lvl="1"/>
            <a:r>
              <a:rPr lang="en-IN" b="1" dirty="0" smtClean="0"/>
              <a:t>ICAO KLAX IATA LAX</a:t>
            </a:r>
          </a:p>
          <a:p>
            <a:r>
              <a:rPr lang="en-IN" b="1" dirty="0" smtClean="0"/>
              <a:t>AIRLINE CODES DIFFER</a:t>
            </a:r>
          </a:p>
          <a:p>
            <a:pPr lvl="1"/>
            <a:r>
              <a:rPr lang="en-IN" b="1" dirty="0" smtClean="0"/>
              <a:t>ICAO THREE LETTER EG UAL, IGO</a:t>
            </a:r>
          </a:p>
          <a:p>
            <a:pPr lvl="1"/>
            <a:r>
              <a:rPr lang="en-IN" b="1" dirty="0" smtClean="0"/>
              <a:t>IATA 2 LETTER UA, IE</a:t>
            </a:r>
          </a:p>
          <a:p>
            <a:pPr lvl="1"/>
            <a:r>
              <a:rPr lang="en-IN" b="1" dirty="0" smtClean="0"/>
              <a:t>IN RADIO TELEPHONY UNITED, IFLY</a:t>
            </a:r>
          </a:p>
        </p:txBody>
      </p:sp>
    </p:spTree>
    <p:extLst>
      <p:ext uri="{BB962C8B-B14F-4D97-AF65-F5344CB8AC3E}">
        <p14:creationId xmlns:p14="http://schemas.microsoft.com/office/powerpoint/2010/main" val="2495029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INTERNATIONAL FRAMEWORK UNDER ICAO</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REGISTERED CODES</a:t>
            </a:r>
          </a:p>
          <a:p>
            <a:r>
              <a:rPr lang="en-IN" b="1" dirty="0" smtClean="0"/>
              <a:t>AIRPORT CODES FOR ICAO AND IATA DIFFERENT</a:t>
            </a:r>
          </a:p>
          <a:p>
            <a:pPr lvl="1"/>
            <a:r>
              <a:rPr lang="en-IN" b="1" dirty="0" smtClean="0"/>
              <a:t>ICAO VOHY IATA HYD</a:t>
            </a:r>
          </a:p>
          <a:p>
            <a:pPr lvl="1"/>
            <a:r>
              <a:rPr lang="en-IN" b="1" dirty="0" smtClean="0"/>
              <a:t>ICAO KLAX IATA LAX</a:t>
            </a:r>
          </a:p>
          <a:p>
            <a:r>
              <a:rPr lang="en-IN" b="1" dirty="0" smtClean="0"/>
              <a:t>AIRLINE CODES DIFFER</a:t>
            </a:r>
          </a:p>
          <a:p>
            <a:pPr lvl="1"/>
            <a:r>
              <a:rPr lang="en-IN" b="1" dirty="0" smtClean="0"/>
              <a:t>ICAO THREE LETTER EG UAL, IGO</a:t>
            </a:r>
          </a:p>
          <a:p>
            <a:pPr lvl="1"/>
            <a:r>
              <a:rPr lang="en-IN" b="1" dirty="0" smtClean="0"/>
              <a:t>IATA 2 LETTER UA, IE</a:t>
            </a:r>
          </a:p>
          <a:p>
            <a:pPr lvl="1"/>
            <a:r>
              <a:rPr lang="en-IN" b="1" dirty="0" smtClean="0"/>
              <a:t>IN RADIO TELEPHONY UNITED, IFLY</a:t>
            </a:r>
          </a:p>
        </p:txBody>
      </p:sp>
    </p:spTree>
    <p:extLst>
      <p:ext uri="{BB962C8B-B14F-4D97-AF65-F5344CB8AC3E}">
        <p14:creationId xmlns:p14="http://schemas.microsoft.com/office/powerpoint/2010/main" val="16289436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INTERNATIONAL FRAMEWORK UNDER ICAO</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marL="0" indent="0">
              <a:buNone/>
            </a:pPr>
            <a:r>
              <a:rPr lang="en-IN" b="1" dirty="0" smtClean="0"/>
              <a:t>REGIONAL OFFICES</a:t>
            </a:r>
          </a:p>
          <a:p>
            <a:pPr lvl="0"/>
            <a:r>
              <a:rPr lang="en-US" dirty="0" smtClean="0"/>
              <a:t>ASIA AND PACIFIC (APAC) – BANGKOK, THAILAND</a:t>
            </a:r>
            <a:endParaRPr lang="en-IN" dirty="0" smtClean="0"/>
          </a:p>
          <a:p>
            <a:pPr lvl="0"/>
            <a:r>
              <a:rPr lang="en-US" dirty="0" smtClean="0"/>
              <a:t>EASTERN AND SOUTHERN AFRICAN (ESAF) – NAIROBI, KENYA</a:t>
            </a:r>
            <a:endParaRPr lang="en-IN" dirty="0" smtClean="0"/>
          </a:p>
          <a:p>
            <a:pPr lvl="0"/>
            <a:r>
              <a:rPr lang="en-US" dirty="0" smtClean="0"/>
              <a:t>EUROPE AND NORTH ATLANTIC (EUR/NAT) – PARIS, FRANCE</a:t>
            </a:r>
            <a:endParaRPr lang="en-IN" dirty="0" smtClean="0"/>
          </a:p>
          <a:p>
            <a:pPr lvl="0"/>
            <a:r>
              <a:rPr lang="en-US" dirty="0" smtClean="0"/>
              <a:t>MIDDLE EAST (MID) – CAIRO, EGYPT</a:t>
            </a:r>
            <a:endParaRPr lang="en-IN" dirty="0" smtClean="0"/>
          </a:p>
          <a:p>
            <a:pPr lvl="0"/>
            <a:r>
              <a:rPr lang="en-US" dirty="0" smtClean="0"/>
              <a:t>NORTH AMERICAN, CENTRAL AMERICAN AND CARIBBEAN (NACC) – MEXICO CITY, MEXICO</a:t>
            </a:r>
            <a:endParaRPr lang="en-IN" dirty="0" smtClean="0"/>
          </a:p>
          <a:p>
            <a:pPr lvl="0"/>
            <a:r>
              <a:rPr lang="en-US" dirty="0" smtClean="0"/>
              <a:t>SOUTH AMERICAN (SAM) – LIMA, PERU</a:t>
            </a:r>
            <a:endParaRPr lang="en-IN" dirty="0" smtClean="0"/>
          </a:p>
          <a:p>
            <a:pPr lvl="0"/>
            <a:r>
              <a:rPr lang="en-US" dirty="0" smtClean="0"/>
              <a:t>WESTERN AND CENTRAL AFRICAN (WACAF) – DAKAR, SÉNÉGAL</a:t>
            </a:r>
            <a:endParaRPr lang="en-IN" dirty="0" smtClean="0"/>
          </a:p>
          <a:p>
            <a:pPr lvl="1"/>
            <a:endParaRPr lang="en-IN" b="1" dirty="0" smtClean="0"/>
          </a:p>
        </p:txBody>
      </p:sp>
    </p:spTree>
    <p:extLst>
      <p:ext uri="{BB962C8B-B14F-4D97-AF65-F5344CB8AC3E}">
        <p14:creationId xmlns:p14="http://schemas.microsoft.com/office/powerpoint/2010/main" val="18918071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INTERNATIONAL FRAMEWORK UNDER ICAO</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US" b="1" i="1" dirty="0" smtClean="0"/>
              <a:t>ACI ORGANIZATIONAL GOALS:</a:t>
            </a:r>
            <a:endParaRPr lang="en-IN" dirty="0" smtClean="0"/>
          </a:p>
          <a:p>
            <a:pPr lvl="1"/>
            <a:r>
              <a:rPr lang="en-US" sz="1700" dirty="0" smtClean="0"/>
              <a:t>MAXIMIZE THE CONTRIBUTIONS OF AIRPORTS TO MAINTAINING AND DEVELOPING A SAFE, SECURE, ENVIRONMENTALLY COMPATIBLE AND EFFICIENT AIR TRANSPORT SYSTEM.</a:t>
            </a:r>
            <a:endParaRPr lang="en-IN" sz="1700" dirty="0" smtClean="0"/>
          </a:p>
          <a:p>
            <a:pPr lvl="1"/>
            <a:r>
              <a:rPr lang="en-US" sz="1700" dirty="0" smtClean="0"/>
              <a:t>ACHIEVE COOPERATION AMONG ALL SEGMENTS OF THE AVIATION INDUSTRY AND THEIR STAKEHOLDERS AS WELL AS WITH GOVERNMENTS AND INTERNATIONAL ORGANIZATIONS.</a:t>
            </a:r>
            <a:endParaRPr lang="en-IN" sz="1700" dirty="0" smtClean="0"/>
          </a:p>
          <a:p>
            <a:pPr lvl="1"/>
            <a:r>
              <a:rPr lang="en-US" sz="1700" dirty="0" smtClean="0"/>
              <a:t>INFLUENCE INTERNATIONAL AND NATIONAL LEGISLATION, RULES, POLICIES, STANDARDS AND PRACTICES BASED ON ESTABLISHED POLICIES REPRESENTING AIRPORTS’ INTERESTS AND PRIORITIES. </a:t>
            </a:r>
            <a:endParaRPr lang="en-IN" sz="1700" dirty="0" smtClean="0"/>
          </a:p>
          <a:p>
            <a:pPr lvl="1"/>
            <a:r>
              <a:rPr lang="en-US" sz="1700" dirty="0" smtClean="0"/>
              <a:t>ADVANCE THE DEVELOPMENT OF THE AVIATION SYSTEM BY ENHANCING PUBLIC AWARENESS OF THE ECONOMIC AND SOCIAL IMPORTANCE OF AIRPORT DEVELOPMENT. </a:t>
            </a:r>
            <a:endParaRPr lang="en-IN" sz="1700" dirty="0" smtClean="0"/>
          </a:p>
          <a:p>
            <a:pPr lvl="1"/>
            <a:r>
              <a:rPr lang="en-US" sz="1700" dirty="0" smtClean="0"/>
              <a:t>MAXIMIZE COOPERATION AND MUTUAL ASSISTANCE AMONG AIRPORTS.</a:t>
            </a:r>
            <a:endParaRPr lang="en-IN" sz="1700" dirty="0" smtClean="0"/>
          </a:p>
          <a:p>
            <a:pPr lvl="1"/>
            <a:r>
              <a:rPr lang="en-US" sz="1700" dirty="0" smtClean="0"/>
              <a:t>PROVIDE MEMBERS WITH INDUSTRY KNOWLEDGE, ADVICE AND ASSISTANCE, AND FOSTER PROFESSIONAL EXCELLENCE IN AIRPORT MANAGEMENT AND OPERATIONS.</a:t>
            </a:r>
            <a:endParaRPr lang="en-IN" sz="1700" dirty="0" smtClean="0"/>
          </a:p>
          <a:p>
            <a:pPr lvl="1"/>
            <a:r>
              <a:rPr lang="en-US" sz="1700" dirty="0" smtClean="0"/>
              <a:t>BUILD ACI’S WORLDWIDE ORGANIZATIONAL CAPACITY AND RESOURCES TO SERVE ALL MEMBERS EFFECTIVELY AND EFFICIENTLY. </a:t>
            </a:r>
            <a:endParaRPr lang="en-IN" sz="1700" dirty="0" smtClean="0"/>
          </a:p>
          <a:p>
            <a:endParaRPr lang="en-IN" b="1" dirty="0" smtClean="0"/>
          </a:p>
        </p:txBody>
      </p:sp>
    </p:spTree>
    <p:extLst>
      <p:ext uri="{BB962C8B-B14F-4D97-AF65-F5344CB8AC3E}">
        <p14:creationId xmlns:p14="http://schemas.microsoft.com/office/powerpoint/2010/main" val="21224830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DOMESTIC FRAMEWORK IN INDIA</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AIRPORTS AUTHORITY OF INDIA</a:t>
            </a:r>
          </a:p>
          <a:p>
            <a:pPr lvl="1"/>
            <a:r>
              <a:rPr lang="en-IN" b="1" dirty="0"/>
              <a:t>ORIGINALY NAA AND IAAI IN 1995 BECAME AAI</a:t>
            </a:r>
          </a:p>
          <a:p>
            <a:pPr lvl="1"/>
            <a:r>
              <a:rPr lang="en-IN" b="1" dirty="0"/>
              <a:t>127 AIRPORTS INCL 11 INTERNATIONAL</a:t>
            </a:r>
          </a:p>
          <a:p>
            <a:pPr lvl="1"/>
            <a:r>
              <a:rPr lang="en-IN" b="1" dirty="0"/>
              <a:t>TOTAL 449 AIRPORTS, 33 NON-OPERATIONAL</a:t>
            </a:r>
          </a:p>
          <a:p>
            <a:r>
              <a:rPr lang="en-IN" b="1" dirty="0" smtClean="0"/>
              <a:t>MAIN FUNCTIONS</a:t>
            </a:r>
          </a:p>
          <a:p>
            <a:pPr lvl="1"/>
            <a:r>
              <a:rPr lang="en-US" sz="1600" dirty="0" smtClean="0"/>
              <a:t>CONSTRUCTION, MODIFICATION &amp; MANAGEMENT OF PASSENGER TERMINALS, </a:t>
            </a:r>
            <a:endParaRPr lang="en-IN" sz="1600" dirty="0" smtClean="0"/>
          </a:p>
          <a:p>
            <a:pPr lvl="1"/>
            <a:r>
              <a:rPr lang="en-US" sz="1600" dirty="0" smtClean="0"/>
              <a:t>DEVELOPMENT &amp; MANAGEMENT OF CARGO TERMINALS, </a:t>
            </a:r>
            <a:endParaRPr lang="en-IN" sz="1600" dirty="0" smtClean="0"/>
          </a:p>
          <a:p>
            <a:pPr lvl="1"/>
            <a:r>
              <a:rPr lang="en-US" sz="1600" dirty="0" smtClean="0"/>
              <a:t>DEVELOPMENT &amp; MAINTENANCE OF APRON INFRASTRUCTURE INCLUDING RUNWAYS, PARALLEL TAXIWAYS, APRON ETC., </a:t>
            </a:r>
            <a:endParaRPr lang="en-IN" sz="1600" dirty="0" smtClean="0"/>
          </a:p>
          <a:p>
            <a:pPr lvl="1"/>
            <a:r>
              <a:rPr lang="en-US" sz="1600" dirty="0" smtClean="0"/>
              <a:t>PROVISION OF COMMUNICATION, NAVIGATION AND SURVEILLANCE WHICH INCLUDES PROVISION OF DVOR / DME, ILS, ATC RADARS, VISUAL AIDS ETC., </a:t>
            </a:r>
            <a:endParaRPr lang="en-IN" sz="1600" dirty="0" smtClean="0"/>
          </a:p>
          <a:p>
            <a:pPr lvl="1"/>
            <a:r>
              <a:rPr lang="en-US" sz="1600" dirty="0" smtClean="0"/>
              <a:t>PROVISION OF AIR TRAFFIC SERVICES, </a:t>
            </a:r>
            <a:endParaRPr lang="en-IN" sz="1600" dirty="0" smtClean="0"/>
          </a:p>
          <a:p>
            <a:pPr lvl="1"/>
            <a:r>
              <a:rPr lang="en-US" sz="1600" dirty="0" smtClean="0"/>
              <a:t>PROVISION OF PASSENGER FACILITIES AND RELATED AMENITIES AT ITS TERMINALS THEREBY ENSURING SAFE AND SECURE OPERATIONS OF AIRCRAFT, PASSENGER AND CARGO IN THE COUNTRY</a:t>
            </a:r>
            <a:endParaRPr lang="en-IN" sz="1600" b="1" dirty="0" smtClean="0"/>
          </a:p>
        </p:txBody>
      </p:sp>
    </p:spTree>
    <p:extLst>
      <p:ext uri="{BB962C8B-B14F-4D97-AF65-F5344CB8AC3E}">
        <p14:creationId xmlns:p14="http://schemas.microsoft.com/office/powerpoint/2010/main" val="25713628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DOMESTIC FRAMEWORK IN INDIA</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AIR NAVIGATION SERVICES</a:t>
            </a:r>
          </a:p>
          <a:p>
            <a:r>
              <a:rPr lang="en-IN" b="1" dirty="0" smtClean="0"/>
              <a:t>SECURITY</a:t>
            </a:r>
          </a:p>
          <a:p>
            <a:pPr lvl="1"/>
            <a:r>
              <a:rPr lang="en-US" dirty="0"/>
              <a:t>DEPLOYMENT OF CISF FOR AIRPORT SECURITY</a:t>
            </a:r>
            <a:endParaRPr lang="en-IN" dirty="0"/>
          </a:p>
          <a:p>
            <a:pPr lvl="1"/>
            <a:r>
              <a:rPr lang="en-US" dirty="0"/>
              <a:t>CCTV SURVEILLANCE SYSTEM AT SENSITIVE AIRPORTS</a:t>
            </a:r>
            <a:endParaRPr lang="en-IN" dirty="0"/>
          </a:p>
          <a:p>
            <a:pPr lvl="1"/>
            <a:r>
              <a:rPr lang="en-US" dirty="0"/>
              <a:t>LATEST AND STATE-OF-THE-ART X-RAY BAGGAGE INSPECTION SYSTEMS</a:t>
            </a:r>
            <a:endParaRPr lang="en-IN" dirty="0"/>
          </a:p>
          <a:p>
            <a:pPr lvl="1"/>
            <a:r>
              <a:rPr lang="en-US" dirty="0"/>
              <a:t>PREMIER SECURITY &amp; SURVEILLANCE SYSTEMS</a:t>
            </a:r>
            <a:endParaRPr lang="en-IN" dirty="0"/>
          </a:p>
          <a:p>
            <a:pPr lvl="1"/>
            <a:r>
              <a:rPr lang="en-US" dirty="0"/>
              <a:t>SMART CARDS FOR ACCESS CONTROL TO VITAL INSTALLATIONS AT AIRPORTS</a:t>
            </a:r>
            <a:endParaRPr lang="en-IN" dirty="0"/>
          </a:p>
          <a:p>
            <a:pPr lvl="1"/>
            <a:r>
              <a:rPr lang="en-US" dirty="0"/>
              <a:t>USE OF MODERN TECHNOLOGIES LIKE ARTIFICIAL INTELLIGENCE AT AIRPORTS</a:t>
            </a:r>
            <a:endParaRPr lang="en-IN" b="1" dirty="0"/>
          </a:p>
          <a:p>
            <a:r>
              <a:rPr lang="en-IN" b="1" dirty="0" smtClean="0"/>
              <a:t>TRAINING</a:t>
            </a:r>
          </a:p>
          <a:p>
            <a:pPr lvl="1"/>
            <a:r>
              <a:rPr lang="en-IN" b="1" dirty="0" smtClean="0"/>
              <a:t>NIAMAR/INDIAN AVIATION ACADEMY, DELHI</a:t>
            </a:r>
          </a:p>
          <a:p>
            <a:pPr lvl="1"/>
            <a:r>
              <a:rPr lang="en-IN" b="1" dirty="0" smtClean="0"/>
              <a:t>CATC, ALLAHABAD</a:t>
            </a:r>
          </a:p>
          <a:p>
            <a:pPr lvl="1"/>
            <a:r>
              <a:rPr lang="en-IN" b="1" dirty="0" smtClean="0"/>
              <a:t>FIRE TRAINING CENTRES AT DELHI &amp; KOLKOTA</a:t>
            </a:r>
          </a:p>
        </p:txBody>
      </p:sp>
    </p:spTree>
    <p:extLst>
      <p:ext uri="{BB962C8B-B14F-4D97-AF65-F5344CB8AC3E}">
        <p14:creationId xmlns:p14="http://schemas.microsoft.com/office/powerpoint/2010/main" val="22418508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DOMESTIC FRAMEWORK IN INDIA</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REGULATORY AUTHORITIES</a:t>
            </a:r>
          </a:p>
          <a:p>
            <a:pPr lvl="1"/>
            <a:r>
              <a:rPr lang="en-IN" b="1" dirty="0" smtClean="0"/>
              <a:t>AAI</a:t>
            </a:r>
          </a:p>
          <a:p>
            <a:pPr lvl="1"/>
            <a:r>
              <a:rPr lang="en-IN" b="1" dirty="0" smtClean="0"/>
              <a:t>DGCA</a:t>
            </a:r>
          </a:p>
          <a:p>
            <a:pPr lvl="2"/>
            <a:r>
              <a:rPr lang="en-US" dirty="0" smtClean="0"/>
              <a:t>THE OVERALL FUNCTIONS OF DGCA INCLUDE REGULATION OF AIR TRANSPORT SERVICES TO/FROM/WITHIN/OVER INDIA BY INDIAN AND FOREIGN OPERATORS, REGISTRATION OF CIVIL AIRCRAFT, FORMULATION OF AIR SAFETY AND AIRWORTHINESS STANDARDS FOR CIVIL AIRCRAFT REGISTERED IN INDIA AND GRANT OF CERTIFICATES OF AIRWORTHINESS TO SUCH AIRCRAFT. </a:t>
            </a:r>
            <a:endParaRPr lang="en-IN" dirty="0" smtClean="0"/>
          </a:p>
          <a:p>
            <a:pPr lvl="2"/>
            <a:r>
              <a:rPr lang="en-US" dirty="0" smtClean="0"/>
              <a:t>IT OVERSEES THE LICENSING OF PILOTS, AIRCRAFT MAINTENANCE ENGINEERS, FLIGHT ENGINEERS AND AIR TRAFFIC CONTROLLERS. </a:t>
            </a:r>
            <a:endParaRPr lang="en-IN" dirty="0" smtClean="0"/>
          </a:p>
          <a:p>
            <a:pPr lvl="2"/>
            <a:r>
              <a:rPr lang="en-US" dirty="0" smtClean="0"/>
              <a:t>IT ALSO COORDINATES ALL REGULATORY FUNCTIONS WITH INTERNATIONAL CIVIL AVIATION ORGANISATION (ICAO)</a:t>
            </a:r>
            <a:endParaRPr lang="en-IN" b="1" dirty="0" smtClean="0"/>
          </a:p>
          <a:p>
            <a:pPr lvl="1"/>
            <a:endParaRPr lang="en-IN" b="1" dirty="0" smtClean="0"/>
          </a:p>
        </p:txBody>
      </p:sp>
    </p:spTree>
    <p:extLst>
      <p:ext uri="{BB962C8B-B14F-4D97-AF65-F5344CB8AC3E}">
        <p14:creationId xmlns:p14="http://schemas.microsoft.com/office/powerpoint/2010/main" val="32535292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DOMESTIC FRAMEWORK IN INDIA</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REGULATORY AUTHORITIES</a:t>
            </a:r>
          </a:p>
          <a:p>
            <a:pPr lvl="1"/>
            <a:r>
              <a:rPr lang="en-IN" b="1" dirty="0" smtClean="0"/>
              <a:t>AIRPORT REGULATORY AUTHORITY OF INDIA (AERA)</a:t>
            </a:r>
          </a:p>
          <a:p>
            <a:pPr lvl="2"/>
            <a:r>
              <a:rPr lang="en-US" dirty="0" smtClean="0"/>
              <a:t>TO DETERMINE THE TARIFF FOR THE AERONAUTICAL SERVICES TAKING INTO CONSIDERATION.</a:t>
            </a:r>
            <a:endParaRPr lang="en-IN" dirty="0" smtClean="0"/>
          </a:p>
          <a:p>
            <a:pPr lvl="3"/>
            <a:r>
              <a:rPr lang="en-US" dirty="0" smtClean="0"/>
              <a:t>THE CAPITAL EXPENDITURE INCURRED AND TIMELY INVESTMENT IN IMPROVEMENT OF AIRPORT FACILITIES.</a:t>
            </a:r>
            <a:endParaRPr lang="en-IN" dirty="0" smtClean="0"/>
          </a:p>
          <a:p>
            <a:pPr lvl="3"/>
            <a:r>
              <a:rPr lang="en-US" dirty="0" smtClean="0"/>
              <a:t>THE SERVICE PROVIDED, ITS QUALITY AND OTHER RELEVANT FACTORS.</a:t>
            </a:r>
            <a:endParaRPr lang="en-IN" dirty="0" smtClean="0"/>
          </a:p>
          <a:p>
            <a:pPr lvl="3"/>
            <a:r>
              <a:rPr lang="en-US" dirty="0" smtClean="0"/>
              <a:t>THE COST FOR IMPROVING EFFICIENCY.</a:t>
            </a:r>
            <a:endParaRPr lang="en-IN" dirty="0" smtClean="0"/>
          </a:p>
          <a:p>
            <a:pPr lvl="3"/>
            <a:r>
              <a:rPr lang="en-US" dirty="0" smtClean="0"/>
              <a:t>ECONOMIC AND VIABLE OPERATION OF MAJOR AIRPORTS.</a:t>
            </a:r>
            <a:endParaRPr lang="en-IN" dirty="0" smtClean="0"/>
          </a:p>
          <a:p>
            <a:pPr lvl="3"/>
            <a:r>
              <a:rPr lang="en-US" dirty="0" smtClean="0"/>
              <a:t>REVENUE RECEIVED FROM SERVICES OTHER THAN THE AERONAUTICAL SERVICES.</a:t>
            </a:r>
            <a:endParaRPr lang="en-IN" dirty="0" smtClean="0"/>
          </a:p>
          <a:p>
            <a:pPr lvl="3"/>
            <a:r>
              <a:rPr lang="en-US" dirty="0" smtClean="0"/>
              <a:t>THE CONCESSION OFFERED BY THE CENTRAL GOVERNMENT IN ANY AGREEMENT OR MEMORANDUM OF UNDERSTANDING OR OTHERWISE.</a:t>
            </a:r>
            <a:endParaRPr lang="en-IN" dirty="0" smtClean="0"/>
          </a:p>
          <a:p>
            <a:pPr lvl="3"/>
            <a:r>
              <a:rPr lang="en-US" dirty="0" smtClean="0"/>
              <a:t>ANY OTHER FACTOR WHICH MAY BE RELEVANT FOR THE PURPOSES OF THIS ACT.</a:t>
            </a:r>
            <a:endParaRPr lang="en-IN" dirty="0" smtClean="0"/>
          </a:p>
          <a:p>
            <a:pPr lvl="2"/>
            <a:r>
              <a:rPr lang="en-US" dirty="0" smtClean="0"/>
              <a:t> TO DETERMINE THE AMOUNT OF THE DEVELOPMENT FEES IN RESPECT OF MAJOR AIRPORTS.</a:t>
            </a:r>
            <a:endParaRPr lang="en-IN" dirty="0"/>
          </a:p>
          <a:p>
            <a:pPr lvl="2"/>
            <a:endParaRPr lang="en-IN" b="1" dirty="0" smtClean="0"/>
          </a:p>
        </p:txBody>
      </p:sp>
    </p:spTree>
    <p:extLst>
      <p:ext uri="{BB962C8B-B14F-4D97-AF65-F5344CB8AC3E}">
        <p14:creationId xmlns:p14="http://schemas.microsoft.com/office/powerpoint/2010/main" val="3427530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HISTORICAL EVOLUTION OF </a:t>
            </a:r>
            <a:r>
              <a:rPr lang="en-IN" dirty="0" smtClean="0"/>
              <a:t>AIRPORTS</a:t>
            </a:r>
            <a:endParaRPr lang="en-IN" dirty="0"/>
          </a:p>
        </p:txBody>
      </p:sp>
      <p:sp>
        <p:nvSpPr>
          <p:cNvPr id="3" name="Content Placeholder 2"/>
          <p:cNvSpPr>
            <a:spLocks noGrp="1"/>
          </p:cNvSpPr>
          <p:nvPr>
            <p:ph idx="1"/>
          </p:nvPr>
        </p:nvSpPr>
        <p:spPr>
          <a:xfrm>
            <a:off x="553583" y="1079883"/>
            <a:ext cx="10454843" cy="5278581"/>
          </a:xfrm>
        </p:spPr>
        <p:txBody>
          <a:bodyPr anchor="t" anchorCtr="0">
            <a:normAutofit fontScale="77500" lnSpcReduction="20000"/>
          </a:bodyPr>
          <a:lstStyle/>
          <a:p>
            <a:pPr marL="90170" algn="just">
              <a:lnSpc>
                <a:spcPct val="120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FROM GRASSY STRIP, APPROACH AT ANY ANGLE THAT PROVIDED A FAVORABLE WIND DIRECTION.TO DIRT-ONLY FIELD,. ONLY FUNCTIONED IN DRY CONDITIONS. LATER, CONCRETE SURFACES ALLOW LANDINGS, RAIN OR SHINE, DAY OR NIGHT.</a:t>
            </a:r>
            <a:endParaRPr lang="en-IN" sz="1600" dirty="0" smtClean="0">
              <a:latin typeface="Calibri" panose="020F0502020204030204" pitchFamily="34" charset="0"/>
              <a:ea typeface="Times New Roman" panose="02020603050405020304" pitchFamily="18" charset="0"/>
              <a:cs typeface="Times New Roman" panose="02020603050405020304" pitchFamily="18" charset="0"/>
            </a:endParaRPr>
          </a:p>
          <a:p>
            <a:pPr marL="90170" algn="just">
              <a:lnSpc>
                <a:spcPct val="120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"WORLD'S OLDEST AIRPORT" IS DISPUTED, BUT COLLEGE PARK AIRPORT IN MARYLAND, US, ESTABLISHED IN 1909 BY WILBUR WRIGHT, GENERALLY AGREED TO BE THE WORLD'S OLDEST CONTINUALLY OPERATING AIRFIELD, SERVES ONLY GENERAL AVIATION</a:t>
            </a:r>
          </a:p>
          <a:p>
            <a:pPr marL="90170" algn="just">
              <a:lnSpc>
                <a:spcPct val="120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BISBEE-DOUGLAS INTERNATIONAL AIRPORT IN ARIZONA DECLARED "THE FIRST INTERNATIONAL AIRPORT OF THE AMERICAS" BY US PRESIDENT FRANKLIN D. ROOSEVELT IN 1943</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 PEARSON FIELD AIRPORT IN VANCOUVER, WASHINGTON HAD A DIRIGIBLE LAND IN 1905 AND PLANES IN 1911 AND IS STILL IN USE. </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BREMEN AIRPORT OPENED IN 1913 REMAINS IN USE, ALTHOUGH IT SERVED AS AN AMERICAN MILITARY FIELD BETWEEN 1945 AND 1949</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AMSTERDAM AIRPORT SCHIPHOL OPENED ON SEP 16, 1916 AS A MILITARY AIRFIELD, BUT ONLY ACCEPTED CIVIL AIRCRAFT FROM DECEMBER 17, 1920</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SYDNEY AIRPORT STARTED OPERATIONS IN JAN 1920 CLAIM TO BE ONE OF THE WORLD'S OLDEST CONTINUALLY OPERATING COMMERCIAL AIRPORTS</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MINNEAPOLIS-SAINT PAUL INTERNATIONAL AIRPORT IN MINNEAPOLIS-SAINT PAUL, MINNESOTA, OPENED IN 1920 AND HAS BEEN IN CONTINUOUS COMMERCIAL SERVICE SINCE. IT SERVES ABOUT 35,000,000 PASSENGERS EACH YEAR AND CONTINUES TO EXPAND, LATER OPENING A NEW 11,000 FOOT (3,355 METER) RUNWAY. OF THE AIRPORTS CONSTRUCTED DURING THIS EARLY PERIOD IN AVIATION, IT IS ONE OF THE LARGEST AND BUSIEST THAT IS STILL CURRENTLY OPERATING</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 ROME CIAMPINO AIRPORT, OPENED IN 1916, IS ALSO A CONTENDER. INCREASED AIRCRAFT TRAFFIC DURING WORLD WAR I LED TO THE CONSTRUCTION OF LANDING GROUNDS. AIRCRAFT HAD TO APPROACH THESE FROM CERTAIN DIRECTIONS AND THIS LED TO THE DEVELOPMENT OF AIDS FOR DIRECTING THE APPROACH AND LANDING SLOPE</a:t>
            </a:r>
            <a:endParaRPr lang="en-IN" sz="1600"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n-IN" sz="1600" dirty="0" smtClean="0"/>
          </a:p>
          <a:p>
            <a:endParaRPr lang="en-IN" sz="1600" dirty="0" smtClean="0"/>
          </a:p>
          <a:p>
            <a:endParaRPr lang="en-IN" sz="1600" dirty="0" smtClean="0"/>
          </a:p>
        </p:txBody>
      </p:sp>
    </p:spTree>
    <p:extLst>
      <p:ext uri="{BB962C8B-B14F-4D97-AF65-F5344CB8AC3E}">
        <p14:creationId xmlns:p14="http://schemas.microsoft.com/office/powerpoint/2010/main" val="2806558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DOMESTIC FRAMEWORK IN INDIA</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r>
              <a:rPr lang="en-IN" b="1" dirty="0" smtClean="0"/>
              <a:t>REGULATORY AUTHORITIES</a:t>
            </a:r>
          </a:p>
          <a:p>
            <a:pPr lvl="2"/>
            <a:r>
              <a:rPr lang="en-US" dirty="0" smtClean="0"/>
              <a:t>TO DETERMINE THE AMOUNT OF THE PASSENGERS SERVICE FEE LEVIED UNDER RULE 88 OF THE AIRCRAFT RULES, 1937 MADE UNDER THE AIRCRAFT ACT, 1934.</a:t>
            </a:r>
            <a:endParaRPr lang="en-IN" dirty="0" smtClean="0"/>
          </a:p>
          <a:p>
            <a:pPr lvl="2"/>
            <a:r>
              <a:rPr lang="en-US" dirty="0" smtClean="0"/>
              <a:t>TO MONITOR THE SET PERFORMANCE STANDARDS RELATING TO QUALITY, CONTINUITY AND RELIABILITY OF SERVICE AS MAY BE SPECIFIED BY THE CENTRAL GOVERNMENT OR ANY AUTHORITY AUTHORIZED BY IT IN THIS BEHALF.</a:t>
            </a:r>
            <a:endParaRPr lang="en-IN" dirty="0" smtClean="0"/>
          </a:p>
          <a:p>
            <a:pPr lvl="2"/>
            <a:r>
              <a:rPr lang="en-US" dirty="0" smtClean="0"/>
              <a:t>TO CALL FOR SUCH INFORMATION AS MAY BE NECESSARY TO DETERMINE THE TARIFF UNDER CLAUSE (A).</a:t>
            </a:r>
            <a:endParaRPr lang="en-IN" dirty="0" smtClean="0"/>
          </a:p>
          <a:p>
            <a:pPr lvl="2"/>
            <a:r>
              <a:rPr lang="en-US" dirty="0" smtClean="0"/>
              <a:t>TO PERFORM SUCH OTHER FUNCTIONS RELATING TO TARIFF, AS MAY BE ENTRUSTED TO IT BY THE CENTRAL GOVERNMENT OR AS MAY BE NECESSARY TO CARRY OUT THE PROVISIONS OF THIS ACT.</a:t>
            </a:r>
            <a:endParaRPr lang="en-IN" b="1" dirty="0"/>
          </a:p>
          <a:p>
            <a:pPr lvl="1"/>
            <a:r>
              <a:rPr lang="en-IN" b="1" dirty="0"/>
              <a:t>BUREAU OF CIVIL AVIATION SECURITY (BCAS)</a:t>
            </a:r>
          </a:p>
          <a:p>
            <a:pPr lvl="1"/>
            <a:r>
              <a:rPr lang="en-IN" b="1" dirty="0"/>
              <a:t>ICAO </a:t>
            </a:r>
          </a:p>
          <a:p>
            <a:pPr lvl="1"/>
            <a:r>
              <a:rPr lang="en-IN" b="1" dirty="0"/>
              <a:t>ACI</a:t>
            </a:r>
          </a:p>
          <a:p>
            <a:pPr lvl="2"/>
            <a:endParaRPr lang="en-IN" dirty="0"/>
          </a:p>
          <a:p>
            <a:pPr lvl="2"/>
            <a:endParaRPr lang="en-IN" b="1" dirty="0" smtClean="0"/>
          </a:p>
        </p:txBody>
      </p:sp>
    </p:spTree>
    <p:extLst>
      <p:ext uri="{BB962C8B-B14F-4D97-AF65-F5344CB8AC3E}">
        <p14:creationId xmlns:p14="http://schemas.microsoft.com/office/powerpoint/2010/main" val="41358905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DOMESTIC FRAMEWORK IN INDIA</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marL="0" indent="0">
              <a:buNone/>
            </a:pPr>
            <a:r>
              <a:rPr lang="en-IN" b="1" dirty="0" smtClean="0"/>
              <a:t>REGULATORY SHORT COMINGS</a:t>
            </a:r>
          </a:p>
          <a:p>
            <a:r>
              <a:rPr lang="en-US" sz="1800" u="sng" dirty="0" smtClean="0"/>
              <a:t>AIRPORT AUTHORITY OF INDIA (AAI)</a:t>
            </a:r>
            <a:endParaRPr lang="en-IN" sz="1800" dirty="0" smtClean="0"/>
          </a:p>
          <a:p>
            <a:pPr lvl="1"/>
            <a:r>
              <a:rPr lang="en-US" sz="1600" dirty="0" smtClean="0"/>
              <a:t>FOR THOSE AIRPORTS NOT UNDER THE MANDATE OF AERA, IT IS BOTH THE OPERATOR AS WELL AS THE REGULATOR. AN INDEPENDENT REGULATOR IS REQUIRED</a:t>
            </a:r>
            <a:endParaRPr lang="en-IN" sz="1600" dirty="0" smtClean="0"/>
          </a:p>
          <a:p>
            <a:pPr lvl="1"/>
            <a:r>
              <a:rPr lang="en-US" sz="1600" dirty="0" smtClean="0"/>
              <a:t>IT HAS REGULATORY OVERLAP IN MANY AREAS WITH DGCA E.G. SLOT ALLOCATION, HEIGHT OF BUILDINGS IN PROXIMITY TO AIRPORTS ETC</a:t>
            </a:r>
            <a:endParaRPr lang="en-IN" sz="1600" dirty="0" smtClean="0"/>
          </a:p>
          <a:p>
            <a:r>
              <a:rPr lang="en-US" sz="1800" u="sng" dirty="0" smtClean="0"/>
              <a:t>AIRPORT ECONOMIC REGULATORY AUTHORITY OF INDIA (AERA)</a:t>
            </a:r>
            <a:endParaRPr lang="en-IN" sz="1800" dirty="0" smtClean="0"/>
          </a:p>
          <a:p>
            <a:pPr lvl="1"/>
            <a:r>
              <a:rPr lang="en-US" sz="1600" dirty="0" smtClean="0"/>
              <a:t>AERA’S MANDATE IS LIMITED TO MAJOR AIRPORTS </a:t>
            </a:r>
            <a:endParaRPr lang="en-IN" sz="1600" dirty="0" smtClean="0"/>
          </a:p>
          <a:p>
            <a:pPr lvl="1"/>
            <a:r>
              <a:rPr lang="en-US" sz="1600" dirty="0" smtClean="0"/>
              <a:t>IT MONITORS SERVICE STANDARDS BUT HAS NO POWERS OF ENFORCEMENT</a:t>
            </a:r>
            <a:endParaRPr lang="en-IN" sz="1600" dirty="0" smtClean="0"/>
          </a:p>
          <a:p>
            <a:pPr lvl="1"/>
            <a:r>
              <a:rPr lang="en-US" sz="1600" dirty="0" smtClean="0"/>
              <a:t>SECTION PERTAINING TO ESTABLISHMENT OF APPELLATE AUTHORITY IS NOT NOTIFIED</a:t>
            </a:r>
            <a:endParaRPr lang="en-IN" sz="1600" dirty="0" smtClean="0"/>
          </a:p>
          <a:p>
            <a:pPr lvl="1"/>
            <a:r>
              <a:rPr lang="en-US" sz="1600" dirty="0" smtClean="0"/>
              <a:t>SLOT ALLOCATION AND ROUTE DISPERSAL ARE ECONOMIC ISSUES AND SHOULD COME UNDER AERA</a:t>
            </a:r>
            <a:endParaRPr lang="en-IN" sz="1600" dirty="0" smtClean="0"/>
          </a:p>
          <a:p>
            <a:r>
              <a:rPr lang="en-US" sz="1800" u="sng" dirty="0" smtClean="0"/>
              <a:t>DIRECTORATE GENERAL OF CIVIL AVIATION (DGCA) </a:t>
            </a:r>
            <a:endParaRPr lang="en-IN" sz="1800" dirty="0" smtClean="0"/>
          </a:p>
          <a:p>
            <a:pPr lvl="1"/>
            <a:r>
              <a:rPr lang="en-US" sz="1600" dirty="0" smtClean="0"/>
              <a:t>OVERLAP WITH AAI NEEDS TO BE ADDRESSED </a:t>
            </a:r>
            <a:endParaRPr lang="en-IN" sz="1600" dirty="0" smtClean="0"/>
          </a:p>
          <a:p>
            <a:pPr lvl="1"/>
            <a:r>
              <a:rPr lang="en-US" sz="1600" dirty="0" smtClean="0"/>
              <a:t>SERIOUS CAPACITY CONSTRAINTS IN MONITORING AND REGULATING AIR SAFETY ISSUES</a:t>
            </a:r>
            <a:endParaRPr lang="en-IN" sz="1600" dirty="0" smtClean="0"/>
          </a:p>
          <a:p>
            <a:pPr lvl="2"/>
            <a:endParaRPr lang="en-IN" sz="1400" b="1" dirty="0" smtClean="0"/>
          </a:p>
        </p:txBody>
      </p:sp>
    </p:spTree>
    <p:extLst>
      <p:ext uri="{BB962C8B-B14F-4D97-AF65-F5344CB8AC3E}">
        <p14:creationId xmlns:p14="http://schemas.microsoft.com/office/powerpoint/2010/main" val="37885953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037" y="2657475"/>
            <a:ext cx="2773363" cy="1507067"/>
          </a:xfrm>
        </p:spPr>
        <p:txBody>
          <a:bodyPr/>
          <a:lstStyle/>
          <a:p>
            <a:r>
              <a:rPr lang="en-IN" dirty="0" smtClean="0"/>
              <a:t>THANK YOU</a:t>
            </a:r>
            <a:endParaRPr lang="en-IN" dirty="0"/>
          </a:p>
        </p:txBody>
      </p:sp>
    </p:spTree>
    <p:extLst>
      <p:ext uri="{BB962C8B-B14F-4D97-AF65-F5344CB8AC3E}">
        <p14:creationId xmlns:p14="http://schemas.microsoft.com/office/powerpoint/2010/main" val="816062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HISTORICAL EVOLUTION OF </a:t>
            </a:r>
            <a:r>
              <a:rPr lang="en-IN" dirty="0" smtClean="0"/>
              <a:t>AIRPORTS</a:t>
            </a:r>
            <a:endParaRPr lang="en-IN" dirty="0"/>
          </a:p>
        </p:txBody>
      </p:sp>
      <p:sp>
        <p:nvSpPr>
          <p:cNvPr id="3" name="Content Placeholder 2"/>
          <p:cNvSpPr>
            <a:spLocks noGrp="1"/>
          </p:cNvSpPr>
          <p:nvPr>
            <p:ph idx="1"/>
          </p:nvPr>
        </p:nvSpPr>
        <p:spPr>
          <a:xfrm>
            <a:off x="553583" y="1079883"/>
            <a:ext cx="10454843" cy="5278581"/>
          </a:xfrm>
        </p:spPr>
        <p:txBody>
          <a:bodyPr anchor="t" anchorCtr="0">
            <a:normAutofit fontScale="77500" lnSpcReduction="20000"/>
          </a:bodyPr>
          <a:lstStyle/>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FOLLOWING THE WAR, SOME OF THESE MILITARY AIRFIELDS ADDED CIVIL FACILITIES FOR HANDLING PASSENGER TRAFFIC. ONE OF THE EARLIEST SUCH FIELDS WAS PARIS – LE BOURGET AIRPORT</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FIRST AIRPORT TO OPERATE SCHEDULED INTERNATIONAL COMMERCIAL SERVICES WAS HOUNSLOW HEATH AERODROME IN AUG 1919, BUT WAS CLOSED AND SUPPLANTED BY CROYDON AIRPORT IN MARCH 1920</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IN 1922, FIRST PERMANENT AIRPORT AND COMMERCIAL TERMINAL SOLELY FOR COMMERCIAL AVIATION OPENED AT FLUGHAFEN DEVAU NEAR WHAT WAS THEN KÖNIGSBERG, EAST PRUSSIA</a:t>
            </a: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AIRPORTS OF THIS ERA USED PAVED "SURFACES", WHICH PERMITTED NIGHT FLYING AS WELL AS LANDING HEAVIER AIRCRAFT</a:t>
            </a:r>
            <a:endParaRPr lang="en-IN" sz="1600" dirty="0" smtClean="0">
              <a:latin typeface="Calibri" panose="020F0502020204030204" pitchFamily="34" charset="0"/>
              <a:ea typeface="Times New Roman" panose="02020603050405020304" pitchFamily="18" charset="0"/>
              <a:cs typeface="Times New Roman" panose="02020603050405020304" pitchFamily="18" charset="0"/>
            </a:endParaRP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THE FIRST LIGHTING USED ON AN AIRPORT WAS DURING THE LATTER PART OF THE 1920S; IN THE 1930S APPROACH LIGHTING CAME INTO USE. THESE INDICATED THE PROPER DIRECTION AND ANGLE OF DESCENT. THE COLOURS AND FLASH INTERVALS OF THESE LIGHTS BECAME STANDARDIZED UNDER THE INTERNATIONAL CIVIL AVIATION ORGANIZATION (ICAO). IN THE 1940S, THE SLOPE-LINE APPROACH SYSTEM WAS INTRODUCED. THIS CONSISTED OF TWO ROWS OF LIGHTS THAT FORMED A FUNNEL INDICATING AN AIRCRAFT'S POSITION ON THE GLIDESLOPE. ADDITIONAL LIGHTS INDICATED INCORRECT ALTITUDE AND DIRECTION.</a:t>
            </a:r>
            <a:endParaRPr lang="en-IN" sz="1600" dirty="0" smtClean="0">
              <a:latin typeface="Calibri" panose="020F0502020204030204" pitchFamily="34" charset="0"/>
              <a:ea typeface="Times New Roman" panose="02020603050405020304" pitchFamily="18" charset="0"/>
              <a:cs typeface="Times New Roman" panose="02020603050405020304" pitchFamily="18" charset="0"/>
            </a:endParaRP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AFTER WORLD WAR II, AIRPORT DESIGN BECAME MORE SOPHISTICATED. PASSENGER BUILDINGS WERE BEING GROUPED TOGETHER IN AN ISLAND, WITH RUNWAYS ARRANGED IN GROUPS ABOUT THE TERMINAL. THIS ARRANGEMENT PERMITTED EXPANSION OF THE FACILITIES. BUT IT ALSO MEANT THAT PASSENGERS HAD TO TRAVEL FURTHER TO REACH THEIR PLANE.</a:t>
            </a:r>
            <a:endParaRPr lang="en-IN" sz="1600" dirty="0" smtClean="0">
              <a:latin typeface="Calibri" panose="020F0502020204030204" pitchFamily="34" charset="0"/>
              <a:ea typeface="Times New Roman" panose="02020603050405020304" pitchFamily="18" charset="0"/>
              <a:cs typeface="Times New Roman" panose="02020603050405020304" pitchFamily="18" charset="0"/>
            </a:endParaRPr>
          </a:p>
          <a:p>
            <a:pPr marL="90170" algn="just">
              <a:lnSpc>
                <a:spcPct val="115000"/>
              </a:lnSpc>
              <a:spcAft>
                <a:spcPts val="1000"/>
              </a:spcAft>
              <a:tabLst>
                <a:tab pos="5850890" algn="l"/>
                <a:tab pos="5941060" algn="l"/>
              </a:tabLst>
            </a:pPr>
            <a:r>
              <a:rPr lang="en-US" sz="1600" dirty="0" smtClean="0">
                <a:latin typeface="Times New Roman" panose="02020603050405020304" pitchFamily="18" charset="0"/>
                <a:ea typeface="Times New Roman" panose="02020603050405020304" pitchFamily="18" charset="0"/>
                <a:cs typeface="Times New Roman" panose="02020603050405020304" pitchFamily="18" charset="0"/>
              </a:rPr>
              <a:t>AIRPORT CONSTRUCTION BOOMED DURING THE 1960S WITH THE INCREASE IN JET AIRCRAFT TRAFFIC. RUNWAYS WERE EXTENDED OUT TO 3,000 M (9,800 FT). THE FIELDS WERE CONSTRUCTED OUT OF REINFORCED CONCRETE USING A SLIP-FORM MACHINE THAT PRODUCES A CONTINUAL SLAB WITH NO DISRUPTIONS ALONG THE LENGTH. THE EARLY 1960S ALSO SAW THE INTRODUCTION OF JET BRIDGE SYSTEMS TO MODERN AIRPORT TERMINALS, AN INNOVATION WHICH ELIMINATED OUTDOOR PASSENGER BOARDING. THESE SYSTEMS BECAME COMMONPLACE IN THE UNITED STATES BY THE 1970S.</a:t>
            </a:r>
            <a:endParaRPr lang="en-IN" sz="1600"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n-IN" sz="1600" dirty="0" smtClean="0"/>
          </a:p>
          <a:p>
            <a:endParaRPr lang="en-IN" sz="1600" dirty="0" smtClean="0"/>
          </a:p>
          <a:p>
            <a:endParaRPr lang="en-IN" sz="1600" dirty="0" smtClean="0"/>
          </a:p>
        </p:txBody>
      </p:sp>
    </p:spTree>
    <p:extLst>
      <p:ext uri="{BB962C8B-B14F-4D97-AF65-F5344CB8AC3E}">
        <p14:creationId xmlns:p14="http://schemas.microsoft.com/office/powerpoint/2010/main" val="314891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0"/>
            <a:ext cx="10454843" cy="1197033"/>
          </a:xfrm>
        </p:spPr>
        <p:txBody>
          <a:bodyPr/>
          <a:lstStyle/>
          <a:p>
            <a:r>
              <a:rPr lang="en-IN" dirty="0" smtClean="0"/>
              <a:t>INTRODUCTION TO AIRPORT MANAGEMENT</a:t>
            </a:r>
            <a:endParaRPr lang="en-IN" dirty="0"/>
          </a:p>
        </p:txBody>
      </p:sp>
      <p:sp>
        <p:nvSpPr>
          <p:cNvPr id="3" name="Content Placeholder 2"/>
          <p:cNvSpPr>
            <a:spLocks noGrp="1"/>
          </p:cNvSpPr>
          <p:nvPr>
            <p:ph idx="1"/>
          </p:nvPr>
        </p:nvSpPr>
        <p:spPr>
          <a:xfrm>
            <a:off x="684211" y="1058180"/>
            <a:ext cx="10454843" cy="5278581"/>
          </a:xfrm>
        </p:spPr>
        <p:txBody>
          <a:bodyPr anchor="t" anchorCtr="0">
            <a:normAutofit/>
          </a:bodyPr>
          <a:lstStyle/>
          <a:p>
            <a:r>
              <a:rPr lang="en-IN" dirty="0" smtClean="0"/>
              <a:t>CONCEPT AND NEED</a:t>
            </a:r>
          </a:p>
          <a:p>
            <a:pPr marL="0" indent="0">
              <a:buNone/>
            </a:pPr>
            <a:r>
              <a:rPr lang="en-US" b="1" dirty="0"/>
              <a:t> “</a:t>
            </a:r>
            <a:r>
              <a:rPr lang="en-US" b="1" i="1" dirty="0"/>
              <a:t>Modern airports are the focal point of many skills and crafts in a common endeavor</a:t>
            </a:r>
            <a:r>
              <a:rPr lang="en-US" b="1" i="1" dirty="0" smtClean="0"/>
              <a:t>”</a:t>
            </a:r>
          </a:p>
          <a:p>
            <a:r>
              <a:rPr lang="en-IN" dirty="0" smtClean="0"/>
              <a:t>ORIGINALLY STRATEGIC FOR A COUNTRY</a:t>
            </a:r>
          </a:p>
          <a:p>
            <a:r>
              <a:rPr lang="en-IN" dirty="0" smtClean="0"/>
              <a:t>GROWTH LED TO AIRPORT MANAGEMENT</a:t>
            </a:r>
          </a:p>
          <a:p>
            <a:r>
              <a:rPr lang="en-IN" dirty="0" smtClean="0"/>
              <a:t>AIRPORT AN ORGANISATION OR BUSINESS</a:t>
            </a:r>
          </a:p>
          <a:p>
            <a:pPr lvl="1"/>
            <a:r>
              <a:rPr lang="en-IN" dirty="0" smtClean="0"/>
              <a:t>RAPID CHANGING AIRPORT ENVIRONMENT</a:t>
            </a:r>
          </a:p>
          <a:p>
            <a:pPr lvl="1"/>
            <a:r>
              <a:rPr lang="en-IN" dirty="0" smtClean="0"/>
              <a:t>PRIVATISATION</a:t>
            </a:r>
          </a:p>
          <a:p>
            <a:pPr lvl="1"/>
            <a:r>
              <a:rPr lang="en-IN" dirty="0" smtClean="0"/>
              <a:t>FOCUS ON CUSTOMER, INNOVATION, TECHNOLOGY, MANAGEMENT AUTONOMY</a:t>
            </a:r>
          </a:p>
          <a:p>
            <a:pPr lvl="1"/>
            <a:r>
              <a:rPr lang="en-IN" dirty="0" smtClean="0"/>
              <a:t>FEEL GOOD FOR ALL USERS</a:t>
            </a:r>
          </a:p>
          <a:p>
            <a:pPr lvl="1"/>
            <a:r>
              <a:rPr lang="en-IN" dirty="0" smtClean="0"/>
              <a:t>COMPLEX ECO-SYSTEM – LANDSIDE, AIRSIDE, TERMINAL</a:t>
            </a:r>
          </a:p>
          <a:p>
            <a:pPr lvl="1"/>
            <a:endParaRPr lang="en-IN" dirty="0" smtClean="0"/>
          </a:p>
          <a:p>
            <a:endParaRPr lang="en-IN" sz="1600" dirty="0" smtClean="0"/>
          </a:p>
          <a:p>
            <a:endParaRPr lang="en-IN" sz="1600" dirty="0" smtClean="0"/>
          </a:p>
          <a:p>
            <a:endParaRPr lang="en-IN" sz="1600" dirty="0" smtClean="0"/>
          </a:p>
        </p:txBody>
      </p:sp>
    </p:spTree>
    <p:extLst>
      <p:ext uri="{BB962C8B-B14F-4D97-AF65-F5344CB8AC3E}">
        <p14:creationId xmlns:p14="http://schemas.microsoft.com/office/powerpoint/2010/main" val="115536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 TRANSPORTATION – A HISTORICAL PERSPECTIVE</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algn="just"/>
            <a:r>
              <a:rPr lang="en-US" sz="1600" dirty="0" smtClean="0"/>
              <a:t>ON 17 DECEMBER 1903, IN NORTH CAROLINA, A FRAIL STRUCTURE OF METAL, WOOD AND FABRIC STRUGGLED INTO THE AIR AND CARRIED A SINGLE PASSENGER 260 METERS, </a:t>
            </a:r>
          </a:p>
          <a:p>
            <a:pPr algn="just"/>
            <a:r>
              <a:rPr lang="en-US" sz="1600" dirty="0" smtClean="0"/>
              <a:t>IN LESS THAN SIX YEARS, THE FIRST AIRLINE-GERMANY'S DEUTSEHE LUFTSCHIFFAHRTS WAS ESTABLISHED IN NOVEMBER, 1909.</a:t>
            </a:r>
          </a:p>
          <a:p>
            <a:pPr algn="just"/>
            <a:r>
              <a:rPr lang="en-US" sz="1600" dirty="0" smtClean="0"/>
              <a:t>BY THE OUT BREAK OF WAR IN 1914, IT HAD FLOWN OVER 33,000 INTREPID PASSENGERS IN 1500 ZEPPELIN AIRSHIP FLIGHTS.</a:t>
            </a:r>
          </a:p>
          <a:p>
            <a:pPr algn="just"/>
            <a:r>
              <a:rPr lang="en-US" sz="1600" dirty="0" smtClean="0"/>
              <a:t> FOLLOWING WORLD WAR 1, REGULAR AIR TRANSPORTATION BEGAN IN JANUARY 1919, USING MAKE-SHIFT LANDING STRIPS AND WITHIN 12 MONTHS AIR SERVICES WERE ESTABLISHED IN SEVERAL COUNTRIES. </a:t>
            </a:r>
          </a:p>
          <a:p>
            <a:pPr algn="just"/>
            <a:r>
              <a:rPr lang="en-US" sz="1600" dirty="0" smtClean="0"/>
              <a:t>BRITISH OPERATOR, AIR TRANSPORT AND TRAVEL (AT&amp;T) BECAME THE FIRST INTERNATIONAL SCHEDULED AIRLINE OPERATINGTHE LONDON-PARIS SERVICE USING A DH 16, CARRYING FOUR PASSENGERS OPERATING. </a:t>
            </a:r>
            <a:endParaRPr lang="en-IN" sz="1600" dirty="0" smtClean="0"/>
          </a:p>
          <a:p>
            <a:pPr algn="just"/>
            <a:r>
              <a:rPr lang="en-US" sz="1600" dirty="0" smtClean="0"/>
              <a:t>BY THE END OF 1919, FIVE CARRIERS-AT&amp;T, DENMARK'S DANSKE LUFTARTELSKAB, NORSKE LUFTARTEDERI (NORWAY), DEUTSCHE LUFTREEDEREI (GERMANY) AND SVENSKA LUFTRAFIK (SWEEDEN) FORMED THE INTERNATIONAL AIR TRAFFIC ASSOCIATION (IATA) AND A SIXTH CARRIER-THE ONLY ONE WHICH SURVIVES TODAY JOINED FROM HOLLAND- KONINKLIJKE LUCHTVAART MAATSCHAPPIJ (KLM) ROYAL DUTCH AIRLINES.</a:t>
            </a:r>
          </a:p>
        </p:txBody>
      </p:sp>
    </p:spTree>
    <p:extLst>
      <p:ext uri="{BB962C8B-B14F-4D97-AF65-F5344CB8AC3E}">
        <p14:creationId xmlns:p14="http://schemas.microsoft.com/office/powerpoint/2010/main" val="2443329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 TRANSPORTATION – A HISTORICAL PERSPECTIVE</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algn="just"/>
            <a:r>
              <a:rPr lang="en-US" sz="1600" dirty="0" smtClean="0"/>
              <a:t>SIMULTANEOUSLY,CIVIL AVIATION BECAME SUBJECT TO WORLD POLITICS AND IN 1919, AIR TRANSPORT OPERATIONS WERE COVERED UNDER THE INTERNATIONAL COMMISSION FOR AIR NAVIGATION (ICAN).  </a:t>
            </a:r>
          </a:p>
          <a:p>
            <a:pPr algn="just"/>
            <a:r>
              <a:rPr lang="en-US" sz="1600" dirty="0" smtClean="0"/>
              <a:t>EARLY AIR TRANSPORT FOLLOWED COLONIAL LINES, AND BY 1924, THE UK GOVERNMENT SET UP IMPERIAL AIRWAYS AND IT'S SERVICE TO INDIA AND AUSTRALIA COMMENCED IN 1929.</a:t>
            </a:r>
          </a:p>
          <a:p>
            <a:pPr algn="just"/>
            <a:r>
              <a:rPr lang="en-US" sz="1600" dirty="0" smtClean="0"/>
              <a:t>THE TRANS-ATLANTIC CROSSING TOOK PLACE IN 1927 BY TRANS CONTINENTAL AIR TRANSPORT , A FORE RUNNER OF TRANS WORLD AIRWAYS (TWA). </a:t>
            </a:r>
          </a:p>
          <a:p>
            <a:pPr algn="just"/>
            <a:r>
              <a:rPr lang="en-US" sz="1600" dirty="0" smtClean="0"/>
              <a:t>AMERICAN AIRWAYS WAS FORMED IN 1930 TO FLY MAIL AND LATER BECAME AMERICAN AIRLINES. THIS LED TO THE BIRTH OF FOUR SIGNIFICANT US CARRIERS; TWA, AMERICAN,UNITED AND EASTERN.(US AVIATION CATALOGUE, 1970).</a:t>
            </a:r>
            <a:endParaRPr lang="en-IN" sz="1600" dirty="0" smtClean="0"/>
          </a:p>
          <a:p>
            <a:pPr algn="just"/>
            <a:r>
              <a:rPr lang="en-US" sz="1600" dirty="0" smtClean="0"/>
              <a:t>AROUND 1930, CIVIL AIR TRANSPORT OPERATIONS BEGAN IN SOUTH AFRICA, AND THE UNION AIRWAYS AND SOUTH-WEST AFRICA AIRWAYS WERE ACQUIRED BY SOUTH AFRICAN AIRWAYS.IN 1931, THE FIRST UK-AFRICA SERVICES WERE OPERATED TO KHARTOUM AND NAIROBI AND LATER ON TO CAPE TOWN.  BY THE LATE 1940S, THOUSANDS OF WAR SURPLUS C-47/DAKOTA AIRCRAFT SUPPORTED INNUMERABLE AIRLINES AROUND THE WORLD. IT BOOSTED THE CIVIL AIR TRANSPORTATION GROWTH AS THEY WERE CHEAPER AND READILY AVAILABLE WITH MINIMUM MAINTENANCE EFFORT.</a:t>
            </a:r>
            <a:endParaRPr lang="en-IN" sz="1600" dirty="0" smtClean="0"/>
          </a:p>
          <a:p>
            <a:pPr algn="just"/>
            <a:r>
              <a:rPr lang="en-US" sz="1600" dirty="0" smtClean="0"/>
              <a:t>CIVIL AVIATION IN INDIA STARTED AS EARLY AS ON 18</a:t>
            </a:r>
            <a:r>
              <a:rPr lang="en-US" sz="1600" baseline="30000" dirty="0" smtClean="0"/>
              <a:t>TH</a:t>
            </a:r>
            <a:r>
              <a:rPr lang="en-US" sz="1600" dirty="0" smtClean="0"/>
              <a:t> FEBRUARY, 1911 WHEN THE FIRST COMMERCIAL FLIGHT TOOK OFF FROM ALLAHABAD FOR NAINI AND FLEW OVER A DISTANCE OF 6 MILES CARRYING 6,500 PIECES OF MAIL THUS CREATING THE WORLD’S FIRST AIR MAIL SERVICE.</a:t>
            </a:r>
            <a:endParaRPr lang="en-IN" sz="1600" dirty="0" smtClean="0"/>
          </a:p>
          <a:p>
            <a:pPr algn="just"/>
            <a:r>
              <a:rPr lang="en-US" sz="1600" dirty="0" smtClean="0"/>
              <a:t>J.R.D. TATA FLEW FROM KARACHI TO JUHU (MUMBAI) CARRYING MAIL THUS STARTING THE TATA AIRLINES IN 1932.</a:t>
            </a:r>
            <a:endParaRPr lang="en-IN" sz="1600" dirty="0" smtClean="0"/>
          </a:p>
        </p:txBody>
      </p:sp>
    </p:spTree>
    <p:extLst>
      <p:ext uri="{BB962C8B-B14F-4D97-AF65-F5344CB8AC3E}">
        <p14:creationId xmlns:p14="http://schemas.microsoft.com/office/powerpoint/2010/main" val="177580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1" y="0"/>
            <a:ext cx="11507789" cy="1197033"/>
          </a:xfrm>
        </p:spPr>
        <p:txBody>
          <a:bodyPr/>
          <a:lstStyle/>
          <a:p>
            <a:r>
              <a:rPr lang="en-IN" dirty="0" smtClean="0"/>
              <a:t>AIR TRANSPORTATION – WHY SPECIAL</a:t>
            </a:r>
            <a:endParaRPr lang="en-IN" dirty="0"/>
          </a:p>
        </p:txBody>
      </p:sp>
      <p:sp>
        <p:nvSpPr>
          <p:cNvPr id="3" name="Content Placeholder 2"/>
          <p:cNvSpPr>
            <a:spLocks noGrp="1"/>
          </p:cNvSpPr>
          <p:nvPr>
            <p:ph idx="1"/>
          </p:nvPr>
        </p:nvSpPr>
        <p:spPr>
          <a:xfrm>
            <a:off x="684211" y="1058180"/>
            <a:ext cx="10454843" cy="5278581"/>
          </a:xfrm>
        </p:spPr>
        <p:txBody>
          <a:bodyPr anchor="t" anchorCtr="0">
            <a:noAutofit/>
          </a:bodyPr>
          <a:lstStyle/>
          <a:p>
            <a:pPr marL="0" indent="0">
              <a:buNone/>
            </a:pPr>
            <a:r>
              <a:rPr lang="en-GB" dirty="0" smtClean="0"/>
              <a:t>TO PROVIDE EFFICIENT SERVICES, AIR TRANSPORT INDUSTRY MUST COMBINE THE EFFORT OF:</a:t>
            </a:r>
            <a:endParaRPr lang="en-IN" dirty="0" smtClean="0"/>
          </a:p>
          <a:p>
            <a:pPr lvl="0"/>
            <a:r>
              <a:rPr lang="en-GB" dirty="0" smtClean="0"/>
              <a:t>PEOPLE WHO SELL THE SERVICE, FOR INSTANCE TRAVEL AGENTS</a:t>
            </a:r>
            <a:endParaRPr lang="en-IN" dirty="0" smtClean="0"/>
          </a:p>
          <a:p>
            <a:pPr lvl="0"/>
            <a:r>
              <a:rPr lang="en-GB" dirty="0" smtClean="0"/>
              <a:t>PEOPLE WHO OPERATE AIRCRAFTS, AIRLINES</a:t>
            </a:r>
            <a:endParaRPr lang="en-IN" dirty="0" smtClean="0"/>
          </a:p>
          <a:p>
            <a:pPr lvl="0"/>
            <a:r>
              <a:rPr lang="en-GB" dirty="0" smtClean="0"/>
              <a:t>PEOPLE WHO OPERATE AIRPORTS - ANSPs</a:t>
            </a:r>
            <a:endParaRPr lang="en-IN" dirty="0" smtClean="0"/>
          </a:p>
          <a:p>
            <a:pPr lvl="0"/>
            <a:r>
              <a:rPr lang="en-GB" dirty="0" smtClean="0"/>
              <a:t>AIR TRAFFIC CONTROLLERS</a:t>
            </a:r>
            <a:endParaRPr lang="en-IN" dirty="0" smtClean="0"/>
          </a:p>
          <a:p>
            <a:pPr lvl="0"/>
            <a:r>
              <a:rPr lang="en-GB" dirty="0" smtClean="0"/>
              <a:t>CUSTOMS</a:t>
            </a:r>
            <a:endParaRPr lang="en-IN" dirty="0" smtClean="0"/>
          </a:p>
          <a:p>
            <a:pPr lvl="0"/>
            <a:r>
              <a:rPr lang="en-GB" dirty="0" smtClean="0"/>
              <a:t>SECURITY AGENCIES</a:t>
            </a:r>
          </a:p>
          <a:p>
            <a:pPr lvl="0"/>
            <a:r>
              <a:rPr lang="en-IN" dirty="0" smtClean="0"/>
              <a:t> </a:t>
            </a:r>
            <a:r>
              <a:rPr lang="en-GB" dirty="0" smtClean="0"/>
              <a:t>MORE IMPORTANTLY PASSENGERS</a:t>
            </a:r>
            <a:endParaRPr lang="en-IN" dirty="0" smtClean="0"/>
          </a:p>
          <a:p>
            <a:pPr lvl="0"/>
            <a:r>
              <a:rPr lang="en-GB" dirty="0" smtClean="0"/>
              <a:t>CONCESSIONARIES </a:t>
            </a:r>
            <a:endParaRPr lang="en-IN" dirty="0" smtClean="0"/>
          </a:p>
          <a:p>
            <a:pPr algn="just"/>
            <a:endParaRPr lang="en-IN" dirty="0" smtClean="0"/>
          </a:p>
        </p:txBody>
      </p:sp>
    </p:spTree>
    <p:extLst>
      <p:ext uri="{BB962C8B-B14F-4D97-AF65-F5344CB8AC3E}">
        <p14:creationId xmlns:p14="http://schemas.microsoft.com/office/powerpoint/2010/main" val="24850038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4392</TotalTime>
  <Words>4013</Words>
  <Application>Microsoft Office PowerPoint</Application>
  <PresentationFormat>Widescreen</PresentationFormat>
  <Paragraphs>492</Paragraphs>
  <Slides>42</Slides>
  <Notes>40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Calibri</vt:lpstr>
      <vt:lpstr>Century Gothic</vt:lpstr>
      <vt:lpstr>Times New Roman</vt:lpstr>
      <vt:lpstr>Wingdings 3</vt:lpstr>
      <vt:lpstr>Slice</vt:lpstr>
      <vt:lpstr>FUNDAMENTALS OF AIRPORT MANAGEMENT</vt:lpstr>
      <vt:lpstr>HISTORICAL EVOLUTION OF AIR TRANSPORTATION SYSTEM</vt:lpstr>
      <vt:lpstr>HISTORICAL EVOLUTION OF AIR TRANSPORTATION SYSTEM</vt:lpstr>
      <vt:lpstr>HISTORICAL EVOLUTION OF AIRPORTS</vt:lpstr>
      <vt:lpstr>HISTORICAL EVOLUTION OF AIRPORTS</vt:lpstr>
      <vt:lpstr>INTRODUCTION TO AIRPORT MANAGEMENT</vt:lpstr>
      <vt:lpstr>AIR TRANSPORTATION – A HISTORICAL PERSPECTIVE</vt:lpstr>
      <vt:lpstr>AIR TRANSPORTATION – A HISTORICAL PERSPECTIVE</vt:lpstr>
      <vt:lpstr>AIR TRANSPORTATION – WHY SPECIAL</vt:lpstr>
      <vt:lpstr>CHALLENGES</vt:lpstr>
      <vt:lpstr>COMPACTING STRAtegies</vt:lpstr>
      <vt:lpstr>AIRPORT GOVERNANCE</vt:lpstr>
      <vt:lpstr>AIRPORT GOVERNANCE</vt:lpstr>
      <vt:lpstr>AIRPORT GOVERNANCE</vt:lpstr>
      <vt:lpstr>GOVERNMENT OWNERSHIP AND CONTROL</vt:lpstr>
      <vt:lpstr>GOVERNMENT OWNERSHIP AND CONTROL</vt:lpstr>
      <vt:lpstr>GOVERNMENT OWNERSHIP AND CONTROL</vt:lpstr>
      <vt:lpstr>Private OWNERSHIP AND CONTROL</vt:lpstr>
      <vt:lpstr>Private OWNERSHIP AND CONTROL</vt:lpstr>
      <vt:lpstr>Private OWNERSHIP AND CONTROL</vt:lpstr>
      <vt:lpstr>Private OWNERSHIP AND CONTROL</vt:lpstr>
      <vt:lpstr>Private OWNERSHIP AND CONTROL</vt:lpstr>
      <vt:lpstr>AIRPORT SYSTEMS, NETWORKS AND ALLIANCES</vt:lpstr>
      <vt:lpstr>CORPORATE GOVERNANCE</vt:lpstr>
      <vt:lpstr>INTERNAL ORGANISATION</vt:lpstr>
      <vt:lpstr>AIRPORT ORGANISATION</vt:lpstr>
      <vt:lpstr>AIRPORT ORGANISATION</vt:lpstr>
      <vt:lpstr>AIRPORT ORGANISATION</vt:lpstr>
      <vt:lpstr>AIRPORT ORGANISATION</vt:lpstr>
      <vt:lpstr>INTERNATIONAL FRAMEWORK UNDER ICAO</vt:lpstr>
      <vt:lpstr>INTERNATIONAL FRAMEWORK UNDER ICAO</vt:lpstr>
      <vt:lpstr>INTERNATIONAL FRAMEWORK UNDER ICAO</vt:lpstr>
      <vt:lpstr>INTERNATIONAL FRAMEWORK UNDER ICAO</vt:lpstr>
      <vt:lpstr>INTERNATIONAL FRAMEWORK UNDER ICAO</vt:lpstr>
      <vt:lpstr>INTERNATIONAL FRAMEWORK UNDER ICAO</vt:lpstr>
      <vt:lpstr>DOMESTIC FRAMEWORK IN INDIA</vt:lpstr>
      <vt:lpstr>DOMESTIC FRAMEWORK IN INDIA</vt:lpstr>
      <vt:lpstr>DOMESTIC FRAMEWORK IN INDIA</vt:lpstr>
      <vt:lpstr>DOMESTIC FRAMEWORK IN INDIA</vt:lpstr>
      <vt:lpstr>DOMESTIC FRAMEWORK IN INDIA</vt:lpstr>
      <vt:lpstr>DOMESTIC FRAMEWORK IN INDIA</vt:lpstr>
      <vt:lpstr>THANK YOU</vt:lpstr>
    </vt:vector>
  </TitlesOfParts>
  <Company>LTTS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AIRPORT ECONOMICS AND STATISTICS</dc:title>
  <dc:creator>VenuGopal</dc:creator>
  <cp:lastModifiedBy>VenuGopal</cp:lastModifiedBy>
  <cp:revision>105</cp:revision>
  <dcterms:created xsi:type="dcterms:W3CDTF">2019-07-07T05:48:47Z</dcterms:created>
  <dcterms:modified xsi:type="dcterms:W3CDTF">2019-09-17T02:25:05Z</dcterms:modified>
</cp:coreProperties>
</file>